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CB297B"/>
            </a:solidFill>
            <a:ln w="12700" cap="flat">
              <a:noFill/>
              <a:miter lim="400000"/>
            </a:ln>
            <a:effectLst/>
          </c:spPr>
          <c:explosion val="5"/>
          <c:dPt>
            <c:idx val="0"/>
            <c:explosion val="5"/>
            <c:spPr>
              <a:solidFill>
                <a:srgbClr val="CB297B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5"/>
            <c:spPr>
              <a:solidFill>
                <a:srgbClr val="834190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Helvetica Neue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Mai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80.000000</c:v>
                </c:pt>
                <c:pt idx="1">
                  <c:v>20.000000</c:v>
                </c:pt>
              </c:numCache>
            </c:numRef>
          </c:val>
        </c:ser>
        <c:firstSliceAng val="215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CB297B"/>
            </a:solidFill>
            <a:ln w="12700" cap="flat">
              <a:noFill/>
              <a:miter lim="400000"/>
            </a:ln>
            <a:effectLst/>
          </c:spPr>
          <c:explosion val="5"/>
          <c:dPt>
            <c:idx val="0"/>
            <c:explosion val="5"/>
            <c:spPr>
              <a:solidFill>
                <a:srgbClr val="CB297B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5"/>
            <c:spPr>
              <a:solidFill>
                <a:srgbClr val="834190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Helvetica Neue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Mai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80.000000</c:v>
                </c:pt>
                <c:pt idx="1">
                  <c:v>20.000000</c:v>
                </c:pt>
              </c:numCache>
            </c:numRef>
          </c:val>
        </c:ser>
        <c:firstSliceAng val="215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bene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kte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Quellenangabe</a:t>
            </a:r>
          </a:p>
        </p:txBody>
      </p:sp>
      <p:sp>
        <p:nvSpPr>
          <p:cNvPr id="116" name="Textebene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alatschüssel mit gebratenem Reis, gekochten Eiern und Stäbchen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Schüssel mit Lachsfrikadellen, Salat u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Schüssel mit Pappardelle, Petersilienbutter, gerösteten Haselnüssen und geriebenem Parmesan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alatschüssel mit gebratenem Reis, gekochten Eiern und Stäbchen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el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50" name="Textebene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/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/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/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/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1" name="Foliennumm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el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b="0" spc="0"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59" name="Textebene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60" name="Foliennummer"/>
          <p:cNvSpPr txBox="1"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eltext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00000"/>
              </a:lnSpc>
              <a:defRPr b="0" spc="0"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68" name="Textebene 1…"/>
          <p:cNvSpPr txBox="1"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</p:spPr>
        <p:txBody>
          <a:bodyPr anchor="ctr"/>
          <a:lstStyle>
            <a:lvl1pPr marL="635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69" name="Foliennummer"/>
          <p:cNvSpPr txBox="1"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und Limonen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Autor:in und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24" name="Textebene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üssel mit Lachsfrikadellen, Salat u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44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61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chüssel mit Pappardelle, Petersilienbutter, gerösteten Haselnüssen und geriebenem Parmesan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Agenda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Agenda-Untertitel</a:t>
            </a:r>
          </a:p>
        </p:txBody>
      </p:sp>
      <p:sp>
        <p:nvSpPr>
          <p:cNvPr id="90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Relationship Id="rId3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Relationship Id="rId3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gif"/><Relationship Id="rId3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gif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gif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gif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gif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gif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Relationship Id="rId3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gif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gif"/><Relationship Id="rId3" Type="http://schemas.openxmlformats.org/officeDocument/2006/relationships/image" Target="../media/image18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6.gif"/><Relationship Id="rId4" Type="http://schemas.openxmlformats.org/officeDocument/2006/relationships/image" Target="../media/image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gif"/><Relationship Id="rId3" Type="http://schemas.openxmlformats.org/officeDocument/2006/relationships/image" Target="../media/image2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gif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gif"/><Relationship Id="rId3" Type="http://schemas.openxmlformats.org/officeDocument/2006/relationships/image" Target="../media/image2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0.png"/><Relationship Id="rId5" Type="http://schemas.openxmlformats.org/officeDocument/2006/relationships/image" Target="../media/image2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0.png"/><Relationship Id="rId5" Type="http://schemas.openxmlformats.org/officeDocument/2006/relationships/image" Target="../media/image2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8.gif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8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8.gif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8.png"/><Relationship Id="rId4" Type="http://schemas.openxmlformats.org/officeDocument/2006/relationships/image" Target="../media/image3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gif"/><Relationship Id="rId3" Type="http://schemas.openxmlformats.org/officeDocument/2006/relationships/image" Target="../media/image2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35.png"/><Relationship Id="rId4" Type="http://schemas.openxmlformats.org/officeDocument/2006/relationships/image" Target="../media/image8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35.png"/><Relationship Id="rId4" Type="http://schemas.openxmlformats.org/officeDocument/2006/relationships/image" Target="../media/image8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8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18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35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Relationship Id="rId3" Type="http://schemas.openxmlformats.org/officeDocument/2006/relationships/image" Target="../media/image8.png"/><Relationship Id="rId4" Type="http://schemas.openxmlformats.org/officeDocument/2006/relationships/image" Target="../media/image35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8.png"/><Relationship Id="rId4" Type="http://schemas.openxmlformats.org/officeDocument/2006/relationships/image" Target="../media/image35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35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11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11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11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11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11.png"/><Relationship Id="rId4" Type="http://schemas.openxmlformats.org/officeDocument/2006/relationships/hyperlink" Target="http://www.HEROCADEMY.de" TargetMode="Externa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chart" Target="../charts/chart1.xml"/><Relationship Id="rId4" Type="http://schemas.openxmlformats.org/officeDocument/2006/relationships/chart" Target="../charts/chart2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8.png"/><Relationship Id="rId6" Type="http://schemas.openxmlformats.org/officeDocument/2006/relationships/image" Target="../media/image11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Relationship Id="rId3" Type="http://schemas.openxmlformats.org/officeDocument/2006/relationships/image" Target="../media/image2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45.png"/><Relationship Id="rId4" Type="http://schemas.openxmlformats.org/officeDocument/2006/relationships/image" Target="../media/image16.jpeg"/><Relationship Id="rId5" Type="http://schemas.openxmlformats.org/officeDocument/2006/relationships/image" Target="../media/image46.png"/><Relationship Id="rId6" Type="http://schemas.openxmlformats.org/officeDocument/2006/relationships/image" Target="../media/image17.jpeg"/><Relationship Id="rId7" Type="http://schemas.openxmlformats.org/officeDocument/2006/relationships/image" Target="../media/image47.png"/><Relationship Id="rId8" Type="http://schemas.openxmlformats.org/officeDocument/2006/relationships/image" Target="../media/image42.png"/><Relationship Id="rId9" Type="http://schemas.openxmlformats.org/officeDocument/2006/relationships/image" Target="../media/image18.jpeg"/><Relationship Id="rId10" Type="http://schemas.openxmlformats.org/officeDocument/2006/relationships/image" Target="../media/image48.png"/><Relationship Id="rId11" Type="http://schemas.openxmlformats.org/officeDocument/2006/relationships/image" Target="../media/image19.jpeg"/><Relationship Id="rId12" Type="http://schemas.openxmlformats.org/officeDocument/2006/relationships/image" Target="../media/image4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Relationship Id="rId3" Type="http://schemas.openxmlformats.org/officeDocument/2006/relationships/image" Target="../media/image23.png"/><Relationship Id="rId4" Type="http://schemas.openxmlformats.org/officeDocument/2006/relationships/image" Target="../media/image50.png"/><Relationship Id="rId5" Type="http://schemas.openxmlformats.org/officeDocument/2006/relationships/hyperlink" Target="mailto:alarm@rhetorikhelden.de" TargetMode="External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4CC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929" y="1141214"/>
            <a:ext cx="18657623" cy="1865762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Folien sind fabelhafte Wirkungsverstärker aber keine  Allheilmittel"/>
          <p:cNvSpPr txBox="1"/>
          <p:nvPr/>
        </p:nvSpPr>
        <p:spPr>
          <a:xfrm>
            <a:off x="840418" y="734694"/>
            <a:ext cx="15982281" cy="9401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spcBef>
                <a:spcPts val="4500"/>
              </a:spcBef>
              <a:defRPr sz="15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sz="14100"/>
              <a:t>Folien sind fabelhafte</a:t>
            </a:r>
            <a:br/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Wirkungsverstärker</a:t>
            </a:r>
            <a:br/>
            <a:r>
              <a:rPr sz="12900"/>
              <a:t>aber keine </a:t>
            </a:r>
            <a:br>
              <a:rPr sz="12900"/>
            </a:br>
            <a:r>
              <a:rPr sz="12900"/>
              <a:t>Allheilmittel</a:t>
            </a:r>
          </a:p>
        </p:txBody>
      </p:sp>
      <p:pic>
        <p:nvPicPr>
          <p:cNvPr id="180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2333" y="7763933"/>
            <a:ext cx="4822113" cy="203201"/>
          </a:xfrm>
          <a:prstGeom prst="rect">
            <a:avLst/>
          </a:prstGeom>
        </p:spPr>
      </p:pic>
      <p:pic>
        <p:nvPicPr>
          <p:cNvPr id="182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0557" y="12254585"/>
            <a:ext cx="4321205" cy="794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9079" y="-466722"/>
            <a:ext cx="16347758" cy="12260819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Mythen rund um das  Präsentieren"/>
          <p:cNvSpPr txBox="1"/>
          <p:nvPr/>
        </p:nvSpPr>
        <p:spPr>
          <a:xfrm>
            <a:off x="10702767" y="2469835"/>
            <a:ext cx="11510011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 sz="8000">
                <a:solidFill>
                  <a:srgbClr val="FE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rPr sz="8100">
                <a:solidFill>
                  <a:srgbClr val="47BFA2"/>
                </a:solidFill>
              </a:rPr>
              <a:t>Mythen rund um das</a:t>
            </a:r>
            <a:r>
              <a:t> </a:t>
            </a:r>
            <a:br/>
            <a:r>
              <a:rPr sz="12000">
                <a:solidFill>
                  <a:srgbClr val="FD2261"/>
                </a:solidFill>
              </a:rPr>
              <a:t>Präsentieren</a:t>
            </a:r>
          </a:p>
        </p:txBody>
      </p:sp>
      <p:sp>
        <p:nvSpPr>
          <p:cNvPr id="435" name="mit PowerPoint &amp; Co."/>
          <p:cNvSpPr txBox="1"/>
          <p:nvPr/>
        </p:nvSpPr>
        <p:spPr>
          <a:xfrm>
            <a:off x="10737114" y="5660773"/>
            <a:ext cx="11441317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47BFA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mit PowerPoint &amp; Co.</a:t>
            </a:r>
          </a:p>
        </p:txBody>
      </p:sp>
      <p:sp>
        <p:nvSpPr>
          <p:cNvPr id="436" name="…das haben wir doch  schon immer so gemacht!"/>
          <p:cNvSpPr txBox="1"/>
          <p:nvPr/>
        </p:nvSpPr>
        <p:spPr>
          <a:xfrm>
            <a:off x="10536778" y="8581603"/>
            <a:ext cx="11841989" cy="362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400">
              <a:lnSpc>
                <a:spcPct val="90000"/>
              </a:lnSpc>
              <a:defRPr sz="11900">
                <a:solidFill>
                  <a:srgbClr val="FCD246"/>
                </a:solidFill>
                <a:latin typeface="Rico"/>
                <a:ea typeface="Rico"/>
                <a:cs typeface="Rico"/>
                <a:sym typeface="Rico"/>
              </a:defRPr>
            </a:pPr>
            <a:r>
              <a:t>…das haben wir doch </a:t>
            </a:r>
            <a:br/>
            <a:r>
              <a:t>schon immer so gemacht!</a:t>
            </a:r>
          </a:p>
        </p:txBody>
      </p:sp>
      <p:pic>
        <p:nvPicPr>
          <p:cNvPr id="437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7180" y="12296713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9079" y="-466722"/>
            <a:ext cx="16347758" cy="12260819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Weniger Folien,…"/>
          <p:cNvSpPr txBox="1"/>
          <p:nvPr/>
        </p:nvSpPr>
        <p:spPr>
          <a:xfrm>
            <a:off x="10281870" y="4239259"/>
            <a:ext cx="13523977" cy="523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spcBef>
                <a:spcPts val="4500"/>
              </a:spcBef>
              <a:defRPr sz="105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Weniger Folien,</a:t>
            </a:r>
          </a:p>
          <a:p>
            <a:pPr algn="l">
              <a:lnSpc>
                <a:spcPct val="70000"/>
              </a:lnSpc>
              <a:spcBef>
                <a:spcPts val="4500"/>
              </a:spcBef>
              <a:defRPr sz="105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Kürzere Dauer der</a:t>
            </a:r>
          </a:p>
          <a:p>
            <a:pPr algn="l">
              <a:lnSpc>
                <a:spcPct val="70000"/>
              </a:lnSpc>
              <a:spcBef>
                <a:spcPts val="4500"/>
              </a:spcBef>
              <a:defRPr sz="105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Präsentation</a:t>
            </a:r>
          </a:p>
        </p:txBody>
      </p:sp>
      <p:sp>
        <p:nvSpPr>
          <p:cNvPr id="441" name="TOP 5"/>
          <p:cNvSpPr txBox="1"/>
          <p:nvPr/>
        </p:nvSpPr>
        <p:spPr>
          <a:xfrm>
            <a:off x="10316216" y="2153293"/>
            <a:ext cx="2903107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47BFA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TOP 5</a:t>
            </a:r>
          </a:p>
        </p:txBody>
      </p:sp>
      <p:pic>
        <p:nvPicPr>
          <p:cNvPr id="442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7180" y="12296713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9079" y="-466722"/>
            <a:ext cx="16347758" cy="12260819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DOKUMENTATION…"/>
          <p:cNvSpPr txBox="1"/>
          <p:nvPr/>
        </p:nvSpPr>
        <p:spPr>
          <a:xfrm>
            <a:off x="10225750" y="4869814"/>
            <a:ext cx="13048489" cy="3976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spcBef>
                <a:spcPts val="4500"/>
              </a:spcBef>
              <a:defRPr sz="123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DOKUMENTATION</a:t>
            </a:r>
          </a:p>
          <a:p>
            <a:pPr algn="l">
              <a:lnSpc>
                <a:spcPct val="70000"/>
              </a:lnSpc>
              <a:spcBef>
                <a:spcPts val="4500"/>
              </a:spcBef>
              <a:defRPr sz="123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VOR VERSTEHEN</a:t>
            </a:r>
          </a:p>
        </p:txBody>
      </p:sp>
      <p:sp>
        <p:nvSpPr>
          <p:cNvPr id="446" name="TOP 4"/>
          <p:cNvSpPr txBox="1"/>
          <p:nvPr/>
        </p:nvSpPr>
        <p:spPr>
          <a:xfrm>
            <a:off x="10288157" y="3247626"/>
            <a:ext cx="2948369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47BFA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TOP 4</a:t>
            </a:r>
          </a:p>
        </p:txBody>
      </p:sp>
      <p:pic>
        <p:nvPicPr>
          <p:cNvPr id="447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7180" y="12296713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9079" y="-466722"/>
            <a:ext cx="16347758" cy="12260819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PIEGELSTRICHE /…"/>
          <p:cNvSpPr txBox="1"/>
          <p:nvPr/>
        </p:nvSpPr>
        <p:spPr>
          <a:xfrm>
            <a:off x="10197690" y="3016885"/>
            <a:ext cx="13882117" cy="7682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</a:p>
          <a:p>
            <a: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SPIEGELSTRICHE / </a:t>
            </a:r>
          </a:p>
          <a:p>
            <a: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TEXTE „KREATIV“</a:t>
            </a:r>
          </a:p>
          <a:p>
            <a: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UMFORMULIEREN</a:t>
            </a:r>
          </a:p>
        </p:txBody>
      </p:sp>
      <p:sp>
        <p:nvSpPr>
          <p:cNvPr id="451" name="TOP 3"/>
          <p:cNvSpPr txBox="1"/>
          <p:nvPr/>
        </p:nvSpPr>
        <p:spPr>
          <a:xfrm>
            <a:off x="10232037" y="3163447"/>
            <a:ext cx="2916480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47BFA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TOP 3</a:t>
            </a:r>
          </a:p>
        </p:txBody>
      </p:sp>
      <p:pic>
        <p:nvPicPr>
          <p:cNvPr id="452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7180" y="12296713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9079" y="-466722"/>
            <a:ext cx="16347758" cy="1226081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CHRONOLOGIE…"/>
          <p:cNvSpPr txBox="1"/>
          <p:nvPr/>
        </p:nvSpPr>
        <p:spPr>
          <a:xfrm>
            <a:off x="10225750" y="4632325"/>
            <a:ext cx="12681205" cy="44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spcBef>
                <a:spcPts val="4500"/>
              </a:spcBef>
              <a:defRPr sz="14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CHRONOLOGIE </a:t>
            </a:r>
          </a:p>
          <a:p>
            <a:pPr algn="l">
              <a:lnSpc>
                <a:spcPct val="70000"/>
              </a:lnSpc>
              <a:spcBef>
                <a:spcPts val="4500"/>
              </a:spcBef>
              <a:defRPr sz="14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MUSS SEIN</a:t>
            </a:r>
          </a:p>
        </p:txBody>
      </p:sp>
      <p:sp>
        <p:nvSpPr>
          <p:cNvPr id="456" name="TOP 2"/>
          <p:cNvSpPr txBox="1"/>
          <p:nvPr/>
        </p:nvSpPr>
        <p:spPr>
          <a:xfrm>
            <a:off x="10316216" y="2995088"/>
            <a:ext cx="2903107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47BFA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TOP 2</a:t>
            </a:r>
          </a:p>
        </p:txBody>
      </p:sp>
      <p:pic>
        <p:nvPicPr>
          <p:cNvPr id="457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7180" y="12296713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9079" y="-466722"/>
            <a:ext cx="16347758" cy="1226081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(FOLIEN) TEXT  Ist wichtiger…"/>
          <p:cNvSpPr txBox="1"/>
          <p:nvPr/>
        </p:nvSpPr>
        <p:spPr>
          <a:xfrm>
            <a:off x="10113510" y="5003393"/>
            <a:ext cx="12196319" cy="589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13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(FOLIEN) TEXT </a:t>
            </a:r>
            <a:br/>
            <a:r>
              <a:t>Ist wichtiger </a:t>
            </a:r>
          </a:p>
          <a:p>
            <a:pPr algn="l">
              <a:lnSpc>
                <a:spcPct val="90000"/>
              </a:lnSpc>
              <a:defRPr sz="13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als sprache</a:t>
            </a:r>
          </a:p>
        </p:txBody>
      </p:sp>
      <p:sp>
        <p:nvSpPr>
          <p:cNvPr id="461" name="TOP 1"/>
          <p:cNvSpPr txBox="1"/>
          <p:nvPr/>
        </p:nvSpPr>
        <p:spPr>
          <a:xfrm>
            <a:off x="10316216" y="2995088"/>
            <a:ext cx="2734400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47BFA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TOP 1</a:t>
            </a:r>
          </a:p>
        </p:txBody>
      </p:sp>
      <p:pic>
        <p:nvPicPr>
          <p:cNvPr id="462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7180" y="12296713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hteck"/>
          <p:cNvSpPr/>
          <p:nvPr/>
        </p:nvSpPr>
        <p:spPr>
          <a:xfrm>
            <a:off x="12196457" y="7359"/>
            <a:ext cx="13233393" cy="13701283"/>
          </a:xfrm>
          <a:prstGeom prst="rect">
            <a:avLst/>
          </a:prstGeom>
          <a:solidFill>
            <a:srgbClr val="FD22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465" name="Linie"/>
          <p:cNvSpPr/>
          <p:nvPr/>
        </p:nvSpPr>
        <p:spPr>
          <a:xfrm flipV="1">
            <a:off x="1012907" y="11617338"/>
            <a:ext cx="22358186" cy="2760"/>
          </a:xfrm>
          <a:prstGeom prst="line">
            <a:avLst/>
          </a:prstGeom>
          <a:ln w="127000">
            <a:solidFill>
              <a:srgbClr val="FFFF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66" name="Linie"/>
          <p:cNvSpPr/>
          <p:nvPr/>
        </p:nvSpPr>
        <p:spPr>
          <a:xfrm flipV="1">
            <a:off x="12191999" y="9563570"/>
            <a:ext cx="1" cy="2651839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67" name="Linie"/>
          <p:cNvSpPr/>
          <p:nvPr/>
        </p:nvSpPr>
        <p:spPr>
          <a:xfrm flipV="1">
            <a:off x="15602001" y="109265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68" name="Linie"/>
          <p:cNvSpPr/>
          <p:nvPr/>
        </p:nvSpPr>
        <p:spPr>
          <a:xfrm flipV="1">
            <a:off x="8781998" y="109265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69" name="Linie"/>
          <p:cNvSpPr/>
          <p:nvPr/>
        </p:nvSpPr>
        <p:spPr>
          <a:xfrm flipV="1">
            <a:off x="19012002" y="109265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70" name="Linie"/>
          <p:cNvSpPr/>
          <p:nvPr/>
        </p:nvSpPr>
        <p:spPr>
          <a:xfrm flipV="1">
            <a:off x="5371997" y="109265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71" name="Linie"/>
          <p:cNvSpPr/>
          <p:nvPr/>
        </p:nvSpPr>
        <p:spPr>
          <a:xfrm flipV="1">
            <a:off x="1961996" y="109265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72" name="Linie"/>
          <p:cNvSpPr/>
          <p:nvPr/>
        </p:nvSpPr>
        <p:spPr>
          <a:xfrm flipV="1">
            <a:off x="22422003" y="109265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73" name="Linie"/>
          <p:cNvSpPr/>
          <p:nvPr/>
        </p:nvSpPr>
        <p:spPr>
          <a:xfrm flipV="1">
            <a:off x="13897000" y="112214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74" name="Linie"/>
          <p:cNvSpPr/>
          <p:nvPr/>
        </p:nvSpPr>
        <p:spPr>
          <a:xfrm flipV="1">
            <a:off x="17307001" y="112214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75" name="Linie"/>
          <p:cNvSpPr/>
          <p:nvPr/>
        </p:nvSpPr>
        <p:spPr>
          <a:xfrm flipV="1">
            <a:off x="20717003" y="112214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76" name="Linie"/>
          <p:cNvSpPr/>
          <p:nvPr/>
        </p:nvSpPr>
        <p:spPr>
          <a:xfrm flipV="1">
            <a:off x="10486999" y="112214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77" name="Linie"/>
          <p:cNvSpPr/>
          <p:nvPr/>
        </p:nvSpPr>
        <p:spPr>
          <a:xfrm flipV="1">
            <a:off x="7076998" y="112214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78" name="Linie"/>
          <p:cNvSpPr/>
          <p:nvPr/>
        </p:nvSpPr>
        <p:spPr>
          <a:xfrm flipV="1">
            <a:off x="3666996" y="112214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pic>
        <p:nvPicPr>
          <p:cNvPr id="479" name="RH Logo + Schriftzug WEISS.png" descr="RH Logo + Schriftzug WEI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1397" y="12444579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480" name="Dingbat-X"/>
          <p:cNvSpPr/>
          <p:nvPr/>
        </p:nvSpPr>
        <p:spPr>
          <a:xfrm>
            <a:off x="17467353" y="10800827"/>
            <a:ext cx="1384298" cy="163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481" name="Dingbat-X"/>
          <p:cNvSpPr/>
          <p:nvPr/>
        </p:nvSpPr>
        <p:spPr>
          <a:xfrm>
            <a:off x="14289994" y="10930056"/>
            <a:ext cx="919014" cy="1085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482" name="Dingbat-X"/>
          <p:cNvSpPr/>
          <p:nvPr/>
        </p:nvSpPr>
        <p:spPr>
          <a:xfrm>
            <a:off x="19365957" y="11143103"/>
            <a:ext cx="804988" cy="951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483" name="Dingbat-X"/>
          <p:cNvSpPr/>
          <p:nvPr/>
        </p:nvSpPr>
        <p:spPr>
          <a:xfrm>
            <a:off x="1392808" y="10800827"/>
            <a:ext cx="1384298" cy="163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D22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484" name="· Rhetorik…"/>
          <p:cNvSpPr txBox="1"/>
          <p:nvPr/>
        </p:nvSpPr>
        <p:spPr>
          <a:xfrm>
            <a:off x="1550579" y="3721099"/>
            <a:ext cx="9669463" cy="627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2438400">
              <a:defRPr sz="65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Rhetorik</a:t>
            </a:r>
          </a:p>
          <a:p>
            <a:pPr algn="r" defTabSz="2438400">
              <a:defRPr sz="65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Ausdrucksstärke</a:t>
            </a:r>
          </a:p>
          <a:p>
            <a:pPr algn="r" defTabSz="2438400">
              <a:defRPr sz="65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Überzeugungskraft</a:t>
            </a:r>
          </a:p>
          <a:p>
            <a:pPr algn="r" defTabSz="2438400">
              <a:defRPr sz="65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Begeisterung</a:t>
            </a:r>
          </a:p>
          <a:p>
            <a:pPr algn="r" defTabSz="2438400">
              <a:defRPr sz="65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SINN / PURPOSE</a:t>
            </a:r>
          </a:p>
        </p:txBody>
      </p:sp>
      <p:sp>
        <p:nvSpPr>
          <p:cNvPr id="485" name="Rechteck"/>
          <p:cNvSpPr/>
          <p:nvPr/>
        </p:nvSpPr>
        <p:spPr>
          <a:xfrm>
            <a:off x="2213073" y="1095360"/>
            <a:ext cx="19957854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6" name="· ZDF…"/>
          <p:cNvSpPr txBox="1"/>
          <p:nvPr/>
        </p:nvSpPr>
        <p:spPr>
          <a:xfrm>
            <a:off x="12914910" y="3697529"/>
            <a:ext cx="11182605" cy="627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400">
              <a:defRPr sz="6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ZDF </a:t>
            </a:r>
          </a:p>
          <a:p>
            <a:pPr algn="l" defTabSz="2438400">
              <a:defRPr sz="6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„DAS IST SO GEWÜNSCHT“</a:t>
            </a:r>
          </a:p>
          <a:p>
            <a:pPr algn="l" defTabSz="2438400">
              <a:defRPr sz="6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DOKUMENTATIONSPFLICHT</a:t>
            </a:r>
          </a:p>
          <a:p>
            <a:pPr algn="l" defTabSz="2438400">
              <a:defRPr sz="6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HANDOUTS VERSENDEN</a:t>
            </a:r>
          </a:p>
          <a:p>
            <a:pPr algn="l" defTabSz="2438400">
              <a:defRPr sz="6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· „MEHR ARBEIT“</a:t>
            </a:r>
          </a:p>
        </p:txBody>
      </p:sp>
      <p:sp>
        <p:nvSpPr>
          <p:cNvPr id="487" name="ERFolgreich präsentieren mit powerpoint &amp; Co."/>
          <p:cNvSpPr txBox="1"/>
          <p:nvPr/>
        </p:nvSpPr>
        <p:spPr>
          <a:xfrm>
            <a:off x="2451735" y="1264118"/>
            <a:ext cx="1948053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47BFA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ERFolgreich präsentieren mit powerpoint &amp; Co.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6" grpId="2"/>
      <p:bldP build="whole" bldLvl="1" animBg="1" rev="0" advAuto="0" spid="48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iStock-881484382.jpg" descr="iStock-8814843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6905" y="-1759396"/>
            <a:ext cx="25124815" cy="16765686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Rechteck"/>
          <p:cNvSpPr/>
          <p:nvPr/>
        </p:nvSpPr>
        <p:spPr>
          <a:xfrm>
            <a:off x="-114300" y="-101600"/>
            <a:ext cx="24612600" cy="13919200"/>
          </a:xfrm>
          <a:prstGeom prst="rect">
            <a:avLst/>
          </a:prstGeom>
          <a:solidFill>
            <a:srgbClr val="C9BB8B">
              <a:alpha val="795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91" name="provenexpert-qualitaetssiegel-finanzmakler.png" descr="provenexpert-qualitaetssiegel-finanzmakl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09147" y="1129239"/>
            <a:ext cx="2412711" cy="18336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sp>
        <p:nvSpPr>
          <p:cNvPr id="492" name="Eine neue Präsentationskultur…"/>
          <p:cNvSpPr txBox="1"/>
          <p:nvPr/>
        </p:nvSpPr>
        <p:spPr>
          <a:xfrm>
            <a:off x="2600408" y="4189117"/>
            <a:ext cx="19030189" cy="4868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60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Eine neue Präsentationskultur</a:t>
            </a:r>
          </a:p>
          <a:p>
            <a:pPr defTabSz="825500">
              <a:defRPr sz="160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ist ein Transformations-Prozess</a:t>
            </a:r>
          </a:p>
        </p:txBody>
      </p:sp>
      <p:pic>
        <p:nvPicPr>
          <p:cNvPr id="493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86298" y="12168944"/>
            <a:ext cx="5458409" cy="10037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Stock-505411642.jpg" descr="iStock-5054116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7043" y="-1307633"/>
            <a:ext cx="25507052" cy="17004702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Rechteck"/>
          <p:cNvSpPr/>
          <p:nvPr/>
        </p:nvSpPr>
        <p:spPr>
          <a:xfrm>
            <a:off x="-143953" y="7870968"/>
            <a:ext cx="24860872" cy="6384454"/>
          </a:xfrm>
          <a:prstGeom prst="rect">
            <a:avLst/>
          </a:prstGeom>
          <a:solidFill>
            <a:schemeClr val="accent1">
              <a:hueOff val="114395"/>
              <a:lumOff val="-24975"/>
              <a:alpha val="795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7" name="Das schönste am  präsentieren Mit powerpoint ist das  präsentieren Ohne powerpoint!"/>
          <p:cNvSpPr txBox="1"/>
          <p:nvPr/>
        </p:nvSpPr>
        <p:spPr>
          <a:xfrm>
            <a:off x="115099" y="8090785"/>
            <a:ext cx="24153802" cy="503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rPr>
                <a:latin typeface="Panton Demo Light"/>
                <a:ea typeface="Panton Demo Light"/>
                <a:cs typeface="Panton Demo Light"/>
                <a:sym typeface="Panton Demo Light"/>
              </a:rPr>
              <a:t>Das</a:t>
            </a:r>
            <a:r>
              <a:t> </a:t>
            </a:r>
            <a:r>
              <a:rPr sz="12000"/>
              <a:t>schönste</a:t>
            </a:r>
            <a:r>
              <a:t> </a:t>
            </a:r>
            <a:r>
              <a:rPr>
                <a:latin typeface="Panton Demo Light"/>
                <a:ea typeface="Panton Demo Light"/>
                <a:cs typeface="Panton Demo Light"/>
                <a:sym typeface="Panton Demo Light"/>
              </a:rPr>
              <a:t>am</a:t>
            </a:r>
            <a:r>
              <a:t> </a:t>
            </a:r>
            <a:br/>
            <a:r>
              <a:rPr>
                <a:latin typeface="Panton Demo Light"/>
                <a:ea typeface="Panton Demo Light"/>
                <a:cs typeface="Panton Demo Light"/>
                <a:sym typeface="Panton Demo Light"/>
              </a:rPr>
              <a:t>präsentieren</a:t>
            </a:r>
            <a:r>
              <a:t> Mit powerpoint </a:t>
            </a:r>
            <a:r>
              <a:rPr>
                <a:latin typeface="Panton Demo Light"/>
                <a:ea typeface="Panton Demo Light"/>
                <a:cs typeface="Panton Demo Light"/>
                <a:sym typeface="Panton Demo Light"/>
              </a:rPr>
              <a:t>ist das </a:t>
            </a:r>
            <a:br>
              <a:rPr>
                <a:latin typeface="Panton Demo Light"/>
                <a:ea typeface="Panton Demo Light"/>
                <a:cs typeface="Panton Demo Light"/>
                <a:sym typeface="Panton Demo Light"/>
              </a:rPr>
            </a:br>
            <a:r>
              <a:rPr>
                <a:latin typeface="Panton Demo Light"/>
                <a:ea typeface="Panton Demo Light"/>
                <a:cs typeface="Panton Demo Light"/>
                <a:sym typeface="Panton Demo Light"/>
              </a:rPr>
              <a:t>präsentieren </a:t>
            </a:r>
            <a:r>
              <a:t>Ohne powerpoint!</a:t>
            </a:r>
          </a:p>
        </p:txBody>
      </p:sp>
      <p:pic>
        <p:nvPicPr>
          <p:cNvPr id="498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85593" y="723239"/>
            <a:ext cx="5270637" cy="9692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499" name="Rechteck"/>
          <p:cNvSpPr/>
          <p:nvPr/>
        </p:nvSpPr>
        <p:spPr>
          <a:xfrm>
            <a:off x="-143953" y="7670348"/>
            <a:ext cx="24860872" cy="230251"/>
          </a:xfrm>
          <a:prstGeom prst="rect">
            <a:avLst/>
          </a:prstGeom>
          <a:solidFill>
            <a:schemeClr val="accent2">
              <a:hueOff val="-202083"/>
              <a:satOff val="17755"/>
              <a:lumOff val="-16089"/>
              <a:alpha val="795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Hand"/>
          <p:cNvSpPr/>
          <p:nvPr/>
        </p:nvSpPr>
        <p:spPr>
          <a:xfrm>
            <a:off x="22954733" y="5045685"/>
            <a:ext cx="1530879" cy="2202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11813" y="0"/>
                </a:moveTo>
                <a:cubicBezTo>
                  <a:pt x="12431" y="3"/>
                  <a:pt x="13044" y="322"/>
                  <a:pt x="13050" y="946"/>
                </a:cubicBezTo>
                <a:cubicBezTo>
                  <a:pt x="13055" y="1470"/>
                  <a:pt x="13125" y="8910"/>
                  <a:pt x="13125" y="8910"/>
                </a:cubicBezTo>
                <a:cubicBezTo>
                  <a:pt x="13125" y="8910"/>
                  <a:pt x="13555" y="8974"/>
                  <a:pt x="13655" y="8974"/>
                </a:cubicBezTo>
                <a:cubicBezTo>
                  <a:pt x="13655" y="8974"/>
                  <a:pt x="15253" y="2575"/>
                  <a:pt x="15379" y="1884"/>
                </a:cubicBezTo>
                <a:cubicBezTo>
                  <a:pt x="15594" y="700"/>
                  <a:pt x="17792" y="854"/>
                  <a:pt x="17634" y="2122"/>
                </a:cubicBezTo>
                <a:cubicBezTo>
                  <a:pt x="17567" y="2667"/>
                  <a:pt x="16417" y="9621"/>
                  <a:pt x="16417" y="9621"/>
                </a:cubicBezTo>
                <a:lnTo>
                  <a:pt x="16954" y="9812"/>
                </a:lnTo>
                <a:cubicBezTo>
                  <a:pt x="16954" y="9812"/>
                  <a:pt x="18508" y="6213"/>
                  <a:pt x="18930" y="5128"/>
                </a:cubicBezTo>
                <a:cubicBezTo>
                  <a:pt x="19371" y="3995"/>
                  <a:pt x="21379" y="4416"/>
                  <a:pt x="21009" y="5576"/>
                </a:cubicBezTo>
                <a:cubicBezTo>
                  <a:pt x="20850" y="6073"/>
                  <a:pt x="20124" y="9056"/>
                  <a:pt x="19363" y="11289"/>
                </a:cubicBezTo>
                <a:cubicBezTo>
                  <a:pt x="19442" y="16115"/>
                  <a:pt x="17763" y="17160"/>
                  <a:pt x="17379" y="19027"/>
                </a:cubicBezTo>
                <a:cubicBezTo>
                  <a:pt x="17155" y="20117"/>
                  <a:pt x="17263" y="21598"/>
                  <a:pt x="17263" y="21598"/>
                </a:cubicBezTo>
                <a:lnTo>
                  <a:pt x="7758" y="21598"/>
                </a:lnTo>
                <a:cubicBezTo>
                  <a:pt x="7758" y="18355"/>
                  <a:pt x="3788" y="16479"/>
                  <a:pt x="2873" y="15015"/>
                </a:cubicBezTo>
                <a:cubicBezTo>
                  <a:pt x="2841" y="14964"/>
                  <a:pt x="1434" y="12585"/>
                  <a:pt x="856" y="11608"/>
                </a:cubicBezTo>
                <a:cubicBezTo>
                  <a:pt x="698" y="11341"/>
                  <a:pt x="610" y="11057"/>
                  <a:pt x="596" y="10768"/>
                </a:cubicBezTo>
                <a:cubicBezTo>
                  <a:pt x="569" y="10213"/>
                  <a:pt x="496" y="9282"/>
                  <a:pt x="319" y="9028"/>
                </a:cubicBezTo>
                <a:cubicBezTo>
                  <a:pt x="-221" y="8248"/>
                  <a:pt x="-175" y="7659"/>
                  <a:pt x="1241" y="7927"/>
                </a:cubicBezTo>
                <a:cubicBezTo>
                  <a:pt x="2933" y="8247"/>
                  <a:pt x="3627" y="10409"/>
                  <a:pt x="3627" y="10409"/>
                </a:cubicBezTo>
                <a:lnTo>
                  <a:pt x="5013" y="12125"/>
                </a:lnTo>
                <a:lnTo>
                  <a:pt x="5774" y="12313"/>
                </a:lnTo>
                <a:lnTo>
                  <a:pt x="6533" y="9417"/>
                </a:lnTo>
                <a:cubicBezTo>
                  <a:pt x="6533" y="9417"/>
                  <a:pt x="6155" y="2984"/>
                  <a:pt x="6046" y="1961"/>
                </a:cubicBezTo>
                <a:cubicBezTo>
                  <a:pt x="5934" y="912"/>
                  <a:pt x="8037" y="708"/>
                  <a:pt x="8276" y="1791"/>
                </a:cubicBezTo>
                <a:cubicBezTo>
                  <a:pt x="8415" y="2422"/>
                  <a:pt x="9491" y="7848"/>
                  <a:pt x="9721" y="8824"/>
                </a:cubicBezTo>
                <a:lnTo>
                  <a:pt x="10257" y="8800"/>
                </a:lnTo>
                <a:cubicBezTo>
                  <a:pt x="10257" y="8800"/>
                  <a:pt x="10516" y="1503"/>
                  <a:pt x="10541" y="956"/>
                </a:cubicBezTo>
                <a:cubicBezTo>
                  <a:pt x="10571" y="313"/>
                  <a:pt x="11195" y="-2"/>
                  <a:pt x="11813" y="0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2" name="Hand"/>
          <p:cNvSpPr/>
          <p:nvPr/>
        </p:nvSpPr>
        <p:spPr>
          <a:xfrm>
            <a:off x="9905385" y="7351640"/>
            <a:ext cx="867490" cy="1247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3" name="Hand"/>
          <p:cNvSpPr/>
          <p:nvPr/>
        </p:nvSpPr>
        <p:spPr>
          <a:xfrm>
            <a:off x="5496282" y="7052749"/>
            <a:ext cx="1283037" cy="1845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4" name="Hand"/>
          <p:cNvSpPr/>
          <p:nvPr/>
        </p:nvSpPr>
        <p:spPr>
          <a:xfrm>
            <a:off x="14555469" y="6660027"/>
            <a:ext cx="1829039" cy="2631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5" name="Hand"/>
          <p:cNvSpPr/>
          <p:nvPr/>
        </p:nvSpPr>
        <p:spPr>
          <a:xfrm>
            <a:off x="19235877" y="6234040"/>
            <a:ext cx="867489" cy="1247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6" name="Hand"/>
          <p:cNvSpPr/>
          <p:nvPr/>
        </p:nvSpPr>
        <p:spPr>
          <a:xfrm>
            <a:off x="2454612" y="7746936"/>
            <a:ext cx="867490" cy="1247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7" name="Oval"/>
          <p:cNvSpPr/>
          <p:nvPr/>
        </p:nvSpPr>
        <p:spPr>
          <a:xfrm>
            <a:off x="-1155700" y="9393237"/>
            <a:ext cx="4650979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8" name="Hand"/>
          <p:cNvSpPr/>
          <p:nvPr/>
        </p:nvSpPr>
        <p:spPr>
          <a:xfrm>
            <a:off x="3214469" y="4054931"/>
            <a:ext cx="2908321" cy="4183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9" name="Oval"/>
          <p:cNvSpPr/>
          <p:nvPr/>
        </p:nvSpPr>
        <p:spPr>
          <a:xfrm>
            <a:off x="5346700" y="8834437"/>
            <a:ext cx="4650979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0" name="Oval"/>
          <p:cNvSpPr/>
          <p:nvPr/>
        </p:nvSpPr>
        <p:spPr>
          <a:xfrm>
            <a:off x="8953500" y="8047037"/>
            <a:ext cx="4650979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1" name="Oval"/>
          <p:cNvSpPr/>
          <p:nvPr/>
        </p:nvSpPr>
        <p:spPr>
          <a:xfrm>
            <a:off x="1968500" y="8047037"/>
            <a:ext cx="5193606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2" name="Oval"/>
          <p:cNvSpPr/>
          <p:nvPr/>
        </p:nvSpPr>
        <p:spPr>
          <a:xfrm>
            <a:off x="11036300" y="8224837"/>
            <a:ext cx="5568752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3" name="Oval"/>
          <p:cNvSpPr/>
          <p:nvPr/>
        </p:nvSpPr>
        <p:spPr>
          <a:xfrm>
            <a:off x="14947900" y="9164637"/>
            <a:ext cx="4650979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4" name="Oval"/>
          <p:cNvSpPr/>
          <p:nvPr/>
        </p:nvSpPr>
        <p:spPr>
          <a:xfrm>
            <a:off x="17843500" y="7081837"/>
            <a:ext cx="5955904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5" name="Oval"/>
          <p:cNvSpPr/>
          <p:nvPr/>
        </p:nvSpPr>
        <p:spPr>
          <a:xfrm>
            <a:off x="22208787" y="7081837"/>
            <a:ext cx="3423147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6" name="Rechteck"/>
          <p:cNvSpPr/>
          <p:nvPr/>
        </p:nvSpPr>
        <p:spPr>
          <a:xfrm>
            <a:off x="2133600" y="10922793"/>
            <a:ext cx="23026490" cy="29964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7" name="Hand"/>
          <p:cNvSpPr/>
          <p:nvPr/>
        </p:nvSpPr>
        <p:spPr>
          <a:xfrm>
            <a:off x="20167103" y="3572331"/>
            <a:ext cx="2908321" cy="4183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8" name="Hand"/>
          <p:cNvSpPr/>
          <p:nvPr/>
        </p:nvSpPr>
        <p:spPr>
          <a:xfrm>
            <a:off x="10219987" y="5334582"/>
            <a:ext cx="2118004" cy="304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11813" y="0"/>
                </a:moveTo>
                <a:cubicBezTo>
                  <a:pt x="12431" y="3"/>
                  <a:pt x="13044" y="322"/>
                  <a:pt x="13050" y="946"/>
                </a:cubicBezTo>
                <a:cubicBezTo>
                  <a:pt x="13055" y="1470"/>
                  <a:pt x="13125" y="8910"/>
                  <a:pt x="13125" y="8910"/>
                </a:cubicBezTo>
                <a:cubicBezTo>
                  <a:pt x="13125" y="8910"/>
                  <a:pt x="13555" y="8974"/>
                  <a:pt x="13655" y="8974"/>
                </a:cubicBezTo>
                <a:cubicBezTo>
                  <a:pt x="13655" y="8974"/>
                  <a:pt x="15253" y="2575"/>
                  <a:pt x="15379" y="1884"/>
                </a:cubicBezTo>
                <a:cubicBezTo>
                  <a:pt x="15594" y="700"/>
                  <a:pt x="17792" y="854"/>
                  <a:pt x="17634" y="2122"/>
                </a:cubicBezTo>
                <a:cubicBezTo>
                  <a:pt x="17567" y="2667"/>
                  <a:pt x="16417" y="9621"/>
                  <a:pt x="16417" y="9621"/>
                </a:cubicBezTo>
                <a:lnTo>
                  <a:pt x="16954" y="9812"/>
                </a:lnTo>
                <a:cubicBezTo>
                  <a:pt x="16954" y="9812"/>
                  <a:pt x="18508" y="6213"/>
                  <a:pt x="18930" y="5128"/>
                </a:cubicBezTo>
                <a:cubicBezTo>
                  <a:pt x="19371" y="3995"/>
                  <a:pt x="21379" y="4416"/>
                  <a:pt x="21009" y="5576"/>
                </a:cubicBezTo>
                <a:cubicBezTo>
                  <a:pt x="20850" y="6073"/>
                  <a:pt x="20124" y="9056"/>
                  <a:pt x="19363" y="11289"/>
                </a:cubicBezTo>
                <a:cubicBezTo>
                  <a:pt x="19442" y="16115"/>
                  <a:pt x="17763" y="17160"/>
                  <a:pt x="17379" y="19027"/>
                </a:cubicBezTo>
                <a:cubicBezTo>
                  <a:pt x="17155" y="20117"/>
                  <a:pt x="17263" y="21598"/>
                  <a:pt x="17263" y="21598"/>
                </a:cubicBezTo>
                <a:lnTo>
                  <a:pt x="7758" y="21598"/>
                </a:lnTo>
                <a:cubicBezTo>
                  <a:pt x="7758" y="18355"/>
                  <a:pt x="3788" y="16479"/>
                  <a:pt x="2873" y="15015"/>
                </a:cubicBezTo>
                <a:cubicBezTo>
                  <a:pt x="2841" y="14964"/>
                  <a:pt x="1434" y="12585"/>
                  <a:pt x="856" y="11608"/>
                </a:cubicBezTo>
                <a:cubicBezTo>
                  <a:pt x="698" y="11341"/>
                  <a:pt x="610" y="11057"/>
                  <a:pt x="596" y="10768"/>
                </a:cubicBezTo>
                <a:cubicBezTo>
                  <a:pt x="569" y="10213"/>
                  <a:pt x="496" y="9282"/>
                  <a:pt x="319" y="9028"/>
                </a:cubicBezTo>
                <a:cubicBezTo>
                  <a:pt x="-221" y="8248"/>
                  <a:pt x="-175" y="7659"/>
                  <a:pt x="1241" y="7927"/>
                </a:cubicBezTo>
                <a:cubicBezTo>
                  <a:pt x="2933" y="8247"/>
                  <a:pt x="3627" y="10409"/>
                  <a:pt x="3627" y="10409"/>
                </a:cubicBezTo>
                <a:lnTo>
                  <a:pt x="5013" y="12125"/>
                </a:lnTo>
                <a:lnTo>
                  <a:pt x="5774" y="12313"/>
                </a:lnTo>
                <a:lnTo>
                  <a:pt x="6533" y="9417"/>
                </a:lnTo>
                <a:cubicBezTo>
                  <a:pt x="6533" y="9417"/>
                  <a:pt x="6155" y="2984"/>
                  <a:pt x="6046" y="1961"/>
                </a:cubicBezTo>
                <a:cubicBezTo>
                  <a:pt x="5934" y="912"/>
                  <a:pt x="8037" y="708"/>
                  <a:pt x="8276" y="1791"/>
                </a:cubicBezTo>
                <a:cubicBezTo>
                  <a:pt x="8415" y="2422"/>
                  <a:pt x="9491" y="7848"/>
                  <a:pt x="9721" y="8824"/>
                </a:cubicBezTo>
                <a:lnTo>
                  <a:pt x="10257" y="8800"/>
                </a:lnTo>
                <a:cubicBezTo>
                  <a:pt x="10257" y="8800"/>
                  <a:pt x="10516" y="1503"/>
                  <a:pt x="10541" y="956"/>
                </a:cubicBezTo>
                <a:cubicBezTo>
                  <a:pt x="10571" y="313"/>
                  <a:pt x="11195" y="-2"/>
                  <a:pt x="1181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9" name="Hand"/>
          <p:cNvSpPr/>
          <p:nvPr/>
        </p:nvSpPr>
        <p:spPr>
          <a:xfrm>
            <a:off x="12732325" y="5861522"/>
            <a:ext cx="1829039" cy="2631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0" name="Hand"/>
          <p:cNvSpPr/>
          <p:nvPr/>
        </p:nvSpPr>
        <p:spPr>
          <a:xfrm>
            <a:off x="-788154" y="5883731"/>
            <a:ext cx="2908320" cy="4183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1" name="Hand"/>
          <p:cNvSpPr/>
          <p:nvPr/>
        </p:nvSpPr>
        <p:spPr>
          <a:xfrm>
            <a:off x="6613187" y="6071182"/>
            <a:ext cx="2118005" cy="3046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2" name="Hand"/>
          <p:cNvSpPr/>
          <p:nvPr/>
        </p:nvSpPr>
        <p:spPr>
          <a:xfrm>
            <a:off x="8307070" y="7055322"/>
            <a:ext cx="1829038" cy="2631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3" name="Hand"/>
          <p:cNvSpPr/>
          <p:nvPr/>
        </p:nvSpPr>
        <p:spPr>
          <a:xfrm>
            <a:off x="15886047" y="5355121"/>
            <a:ext cx="2774685" cy="3991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11813" y="0"/>
                </a:moveTo>
                <a:cubicBezTo>
                  <a:pt x="12431" y="3"/>
                  <a:pt x="13044" y="322"/>
                  <a:pt x="13050" y="946"/>
                </a:cubicBezTo>
                <a:cubicBezTo>
                  <a:pt x="13055" y="1470"/>
                  <a:pt x="13125" y="8910"/>
                  <a:pt x="13125" y="8910"/>
                </a:cubicBezTo>
                <a:cubicBezTo>
                  <a:pt x="13125" y="8910"/>
                  <a:pt x="13555" y="8974"/>
                  <a:pt x="13655" y="8974"/>
                </a:cubicBezTo>
                <a:cubicBezTo>
                  <a:pt x="13655" y="8974"/>
                  <a:pt x="15253" y="2575"/>
                  <a:pt x="15379" y="1884"/>
                </a:cubicBezTo>
                <a:cubicBezTo>
                  <a:pt x="15594" y="700"/>
                  <a:pt x="17792" y="854"/>
                  <a:pt x="17634" y="2122"/>
                </a:cubicBezTo>
                <a:cubicBezTo>
                  <a:pt x="17567" y="2667"/>
                  <a:pt x="16417" y="9621"/>
                  <a:pt x="16417" y="9621"/>
                </a:cubicBezTo>
                <a:lnTo>
                  <a:pt x="16954" y="9812"/>
                </a:lnTo>
                <a:cubicBezTo>
                  <a:pt x="16954" y="9812"/>
                  <a:pt x="18508" y="6213"/>
                  <a:pt x="18930" y="5128"/>
                </a:cubicBezTo>
                <a:cubicBezTo>
                  <a:pt x="19371" y="3995"/>
                  <a:pt x="21379" y="4416"/>
                  <a:pt x="21009" y="5576"/>
                </a:cubicBezTo>
                <a:cubicBezTo>
                  <a:pt x="20850" y="6073"/>
                  <a:pt x="20124" y="9056"/>
                  <a:pt x="19363" y="11289"/>
                </a:cubicBezTo>
                <a:cubicBezTo>
                  <a:pt x="19442" y="16115"/>
                  <a:pt x="17763" y="17160"/>
                  <a:pt x="17379" y="19027"/>
                </a:cubicBezTo>
                <a:cubicBezTo>
                  <a:pt x="17155" y="20117"/>
                  <a:pt x="17263" y="21598"/>
                  <a:pt x="17263" y="21598"/>
                </a:cubicBezTo>
                <a:lnTo>
                  <a:pt x="7758" y="21598"/>
                </a:lnTo>
                <a:cubicBezTo>
                  <a:pt x="7758" y="18355"/>
                  <a:pt x="3788" y="16479"/>
                  <a:pt x="2873" y="15015"/>
                </a:cubicBezTo>
                <a:cubicBezTo>
                  <a:pt x="2841" y="14964"/>
                  <a:pt x="1434" y="12585"/>
                  <a:pt x="856" y="11608"/>
                </a:cubicBezTo>
                <a:cubicBezTo>
                  <a:pt x="698" y="11341"/>
                  <a:pt x="610" y="11057"/>
                  <a:pt x="596" y="10768"/>
                </a:cubicBezTo>
                <a:cubicBezTo>
                  <a:pt x="569" y="10213"/>
                  <a:pt x="496" y="9282"/>
                  <a:pt x="319" y="9028"/>
                </a:cubicBezTo>
                <a:cubicBezTo>
                  <a:pt x="-221" y="8248"/>
                  <a:pt x="-175" y="7659"/>
                  <a:pt x="1241" y="7927"/>
                </a:cubicBezTo>
                <a:cubicBezTo>
                  <a:pt x="2933" y="8247"/>
                  <a:pt x="3627" y="10409"/>
                  <a:pt x="3627" y="10409"/>
                </a:cubicBezTo>
                <a:lnTo>
                  <a:pt x="5013" y="12125"/>
                </a:lnTo>
                <a:lnTo>
                  <a:pt x="5774" y="12313"/>
                </a:lnTo>
                <a:lnTo>
                  <a:pt x="6533" y="9417"/>
                </a:lnTo>
                <a:cubicBezTo>
                  <a:pt x="6533" y="9417"/>
                  <a:pt x="6155" y="2984"/>
                  <a:pt x="6046" y="1961"/>
                </a:cubicBezTo>
                <a:cubicBezTo>
                  <a:pt x="5934" y="912"/>
                  <a:pt x="8037" y="708"/>
                  <a:pt x="8276" y="1791"/>
                </a:cubicBezTo>
                <a:cubicBezTo>
                  <a:pt x="8415" y="2422"/>
                  <a:pt x="9491" y="7848"/>
                  <a:pt x="9721" y="8824"/>
                </a:cubicBezTo>
                <a:lnTo>
                  <a:pt x="10257" y="8800"/>
                </a:lnTo>
                <a:cubicBezTo>
                  <a:pt x="10257" y="8800"/>
                  <a:pt x="10516" y="1503"/>
                  <a:pt x="10541" y="956"/>
                </a:cubicBezTo>
                <a:cubicBezTo>
                  <a:pt x="10571" y="313"/>
                  <a:pt x="11195" y="-2"/>
                  <a:pt x="1181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4" name="Wer will Veränderung?"/>
          <p:cNvSpPr txBox="1"/>
          <p:nvPr/>
        </p:nvSpPr>
        <p:spPr>
          <a:xfrm>
            <a:off x="5866447" y="871183"/>
            <a:ext cx="12651106" cy="2306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50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Wer will Veränderung?</a:t>
            </a:r>
          </a:p>
        </p:txBody>
      </p:sp>
      <p:pic>
        <p:nvPicPr>
          <p:cNvPr id="525" name="RH Logo + Schriftzug WEISS.png" descr="RH Logo + Schriftzug WEI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6548" y="11919131"/>
            <a:ext cx="5458409" cy="10037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Dreieck"/>
          <p:cNvSpPr/>
          <p:nvPr/>
        </p:nvSpPr>
        <p:spPr>
          <a:xfrm>
            <a:off x="6426617" y="-99775"/>
            <a:ext cx="11530766" cy="13915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718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pic>
        <p:nvPicPr>
          <p:cNvPr id="185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069" y="9622478"/>
            <a:ext cx="3201855" cy="240139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FINDE DEINEN WEG"/>
          <p:cNvSpPr txBox="1"/>
          <p:nvPr/>
        </p:nvSpPr>
        <p:spPr>
          <a:xfrm>
            <a:off x="8427917" y="2499755"/>
            <a:ext cx="9354084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FINDE DEINEN WEG</a:t>
            </a:r>
          </a:p>
        </p:txBody>
      </p:sp>
      <p:sp>
        <p:nvSpPr>
          <p:cNvPr id="187" name="ERFolgreich präsentieren mit powerpoint &amp; Co."/>
          <p:cNvSpPr txBox="1"/>
          <p:nvPr/>
        </p:nvSpPr>
        <p:spPr>
          <a:xfrm>
            <a:off x="2451735" y="1264118"/>
            <a:ext cx="1948053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ERFolgreich präsentieren mit powerpoint &amp; Co.</a:t>
            </a:r>
          </a:p>
        </p:txBody>
      </p:sp>
      <p:sp>
        <p:nvSpPr>
          <p:cNvPr id="188" name="Linie"/>
          <p:cNvSpPr/>
          <p:nvPr/>
        </p:nvSpPr>
        <p:spPr>
          <a:xfrm flipV="1">
            <a:off x="1012907" y="8162938"/>
            <a:ext cx="22358186" cy="2760"/>
          </a:xfrm>
          <a:prstGeom prst="line">
            <a:avLst/>
          </a:prstGeom>
          <a:ln w="127000">
            <a:solidFill>
              <a:srgbClr val="FFFF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89" name="Linie"/>
          <p:cNvSpPr/>
          <p:nvPr/>
        </p:nvSpPr>
        <p:spPr>
          <a:xfrm flipV="1">
            <a:off x="12191999" y="6109170"/>
            <a:ext cx="1" cy="4110296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0" name="Linie"/>
          <p:cNvSpPr/>
          <p:nvPr/>
        </p:nvSpPr>
        <p:spPr>
          <a:xfrm flipV="1">
            <a:off x="15602001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1" name="Linie"/>
          <p:cNvSpPr/>
          <p:nvPr/>
        </p:nvSpPr>
        <p:spPr>
          <a:xfrm flipV="1">
            <a:off x="8781998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2" name="Linie"/>
          <p:cNvSpPr/>
          <p:nvPr/>
        </p:nvSpPr>
        <p:spPr>
          <a:xfrm flipV="1">
            <a:off x="19012002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3" name="Linie"/>
          <p:cNvSpPr/>
          <p:nvPr/>
        </p:nvSpPr>
        <p:spPr>
          <a:xfrm flipV="1">
            <a:off x="5371997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4" name="Linie"/>
          <p:cNvSpPr/>
          <p:nvPr/>
        </p:nvSpPr>
        <p:spPr>
          <a:xfrm flipV="1">
            <a:off x="1961996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5" name="Linie"/>
          <p:cNvSpPr/>
          <p:nvPr/>
        </p:nvSpPr>
        <p:spPr>
          <a:xfrm flipV="1">
            <a:off x="22422003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6" name="Linie"/>
          <p:cNvSpPr/>
          <p:nvPr/>
        </p:nvSpPr>
        <p:spPr>
          <a:xfrm flipV="1">
            <a:off x="13897000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7" name="Linie"/>
          <p:cNvSpPr/>
          <p:nvPr/>
        </p:nvSpPr>
        <p:spPr>
          <a:xfrm flipV="1">
            <a:off x="17307001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8" name="Linie"/>
          <p:cNvSpPr/>
          <p:nvPr/>
        </p:nvSpPr>
        <p:spPr>
          <a:xfrm flipV="1">
            <a:off x="20717003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199" name="Linie"/>
          <p:cNvSpPr/>
          <p:nvPr/>
        </p:nvSpPr>
        <p:spPr>
          <a:xfrm flipV="1">
            <a:off x="10486999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00" name="Linie"/>
          <p:cNvSpPr/>
          <p:nvPr/>
        </p:nvSpPr>
        <p:spPr>
          <a:xfrm flipV="1">
            <a:off x="7076998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01" name="Linie"/>
          <p:cNvSpPr/>
          <p:nvPr/>
        </p:nvSpPr>
        <p:spPr>
          <a:xfrm flipV="1">
            <a:off x="3666996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pic>
        <p:nvPicPr>
          <p:cNvPr id="202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1397" y="12444579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203" name="Hotel"/>
          <p:cNvSpPr/>
          <p:nvPr/>
        </p:nvSpPr>
        <p:spPr>
          <a:xfrm>
            <a:off x="21606893" y="9836494"/>
            <a:ext cx="1630220" cy="1973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45" y="0"/>
                </a:moveTo>
                <a:lnTo>
                  <a:pt x="3845" y="21600"/>
                </a:lnTo>
                <a:lnTo>
                  <a:pt x="9622" y="21600"/>
                </a:lnTo>
                <a:lnTo>
                  <a:pt x="9622" y="17888"/>
                </a:lnTo>
                <a:lnTo>
                  <a:pt x="11892" y="17888"/>
                </a:lnTo>
                <a:lnTo>
                  <a:pt x="11892" y="21600"/>
                </a:lnTo>
                <a:lnTo>
                  <a:pt x="13548" y="21600"/>
                </a:lnTo>
                <a:lnTo>
                  <a:pt x="13548" y="17888"/>
                </a:lnTo>
                <a:lnTo>
                  <a:pt x="15817" y="17888"/>
                </a:lnTo>
                <a:lnTo>
                  <a:pt x="1581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3845" y="0"/>
                </a:lnTo>
                <a:close/>
                <a:moveTo>
                  <a:pt x="0" y="1697"/>
                </a:moveTo>
                <a:lnTo>
                  <a:pt x="0" y="11543"/>
                </a:lnTo>
                <a:lnTo>
                  <a:pt x="2976" y="11543"/>
                </a:lnTo>
                <a:lnTo>
                  <a:pt x="2976" y="1697"/>
                </a:lnTo>
                <a:lnTo>
                  <a:pt x="0" y="1697"/>
                </a:lnTo>
                <a:close/>
                <a:moveTo>
                  <a:pt x="5704" y="1707"/>
                </a:moveTo>
                <a:lnTo>
                  <a:pt x="7975" y="1707"/>
                </a:lnTo>
                <a:lnTo>
                  <a:pt x="7975" y="3582"/>
                </a:lnTo>
                <a:lnTo>
                  <a:pt x="5704" y="3582"/>
                </a:lnTo>
                <a:lnTo>
                  <a:pt x="5704" y="1707"/>
                </a:lnTo>
                <a:close/>
                <a:moveTo>
                  <a:pt x="9622" y="1707"/>
                </a:moveTo>
                <a:lnTo>
                  <a:pt x="11892" y="1707"/>
                </a:lnTo>
                <a:lnTo>
                  <a:pt x="11892" y="3582"/>
                </a:lnTo>
                <a:lnTo>
                  <a:pt x="9622" y="3582"/>
                </a:lnTo>
                <a:lnTo>
                  <a:pt x="9622" y="1707"/>
                </a:lnTo>
                <a:close/>
                <a:moveTo>
                  <a:pt x="13548" y="1707"/>
                </a:moveTo>
                <a:lnTo>
                  <a:pt x="15817" y="1707"/>
                </a:lnTo>
                <a:lnTo>
                  <a:pt x="15817" y="3582"/>
                </a:lnTo>
                <a:lnTo>
                  <a:pt x="13548" y="3582"/>
                </a:lnTo>
                <a:lnTo>
                  <a:pt x="13548" y="1707"/>
                </a:lnTo>
                <a:close/>
                <a:moveTo>
                  <a:pt x="17473" y="1707"/>
                </a:moveTo>
                <a:lnTo>
                  <a:pt x="19742" y="1707"/>
                </a:lnTo>
                <a:lnTo>
                  <a:pt x="19742" y="3582"/>
                </a:lnTo>
                <a:lnTo>
                  <a:pt x="17473" y="3582"/>
                </a:lnTo>
                <a:lnTo>
                  <a:pt x="17473" y="1707"/>
                </a:lnTo>
                <a:close/>
                <a:moveTo>
                  <a:pt x="1490" y="2307"/>
                </a:moveTo>
                <a:lnTo>
                  <a:pt x="1727" y="2906"/>
                </a:lnTo>
                <a:lnTo>
                  <a:pt x="2486" y="2906"/>
                </a:lnTo>
                <a:lnTo>
                  <a:pt x="1871" y="3275"/>
                </a:lnTo>
                <a:lnTo>
                  <a:pt x="2106" y="3874"/>
                </a:lnTo>
                <a:lnTo>
                  <a:pt x="1490" y="3508"/>
                </a:lnTo>
                <a:lnTo>
                  <a:pt x="877" y="3874"/>
                </a:lnTo>
                <a:lnTo>
                  <a:pt x="1112" y="3275"/>
                </a:lnTo>
                <a:lnTo>
                  <a:pt x="497" y="2906"/>
                </a:lnTo>
                <a:lnTo>
                  <a:pt x="1255" y="2906"/>
                </a:lnTo>
                <a:lnTo>
                  <a:pt x="1490" y="2307"/>
                </a:lnTo>
                <a:close/>
                <a:moveTo>
                  <a:pt x="1490" y="4528"/>
                </a:moveTo>
                <a:lnTo>
                  <a:pt x="1727" y="5129"/>
                </a:lnTo>
                <a:lnTo>
                  <a:pt x="2486" y="5129"/>
                </a:lnTo>
                <a:lnTo>
                  <a:pt x="1871" y="5495"/>
                </a:lnTo>
                <a:lnTo>
                  <a:pt x="2106" y="6095"/>
                </a:lnTo>
                <a:lnTo>
                  <a:pt x="1490" y="5728"/>
                </a:lnTo>
                <a:lnTo>
                  <a:pt x="877" y="6095"/>
                </a:lnTo>
                <a:lnTo>
                  <a:pt x="1112" y="5495"/>
                </a:lnTo>
                <a:lnTo>
                  <a:pt x="497" y="5129"/>
                </a:lnTo>
                <a:lnTo>
                  <a:pt x="1255" y="5129"/>
                </a:lnTo>
                <a:lnTo>
                  <a:pt x="1490" y="4528"/>
                </a:lnTo>
                <a:close/>
                <a:moveTo>
                  <a:pt x="5704" y="4987"/>
                </a:moveTo>
                <a:lnTo>
                  <a:pt x="7975" y="4987"/>
                </a:lnTo>
                <a:lnTo>
                  <a:pt x="7975" y="6863"/>
                </a:lnTo>
                <a:lnTo>
                  <a:pt x="5704" y="6863"/>
                </a:lnTo>
                <a:lnTo>
                  <a:pt x="5704" y="4987"/>
                </a:lnTo>
                <a:close/>
                <a:moveTo>
                  <a:pt x="9622" y="4987"/>
                </a:moveTo>
                <a:lnTo>
                  <a:pt x="11892" y="4987"/>
                </a:lnTo>
                <a:lnTo>
                  <a:pt x="11892" y="6863"/>
                </a:lnTo>
                <a:lnTo>
                  <a:pt x="9622" y="6863"/>
                </a:lnTo>
                <a:lnTo>
                  <a:pt x="9622" y="4987"/>
                </a:lnTo>
                <a:close/>
                <a:moveTo>
                  <a:pt x="13548" y="4987"/>
                </a:moveTo>
                <a:lnTo>
                  <a:pt x="15817" y="4987"/>
                </a:lnTo>
                <a:lnTo>
                  <a:pt x="15817" y="6863"/>
                </a:lnTo>
                <a:lnTo>
                  <a:pt x="13548" y="6863"/>
                </a:lnTo>
                <a:lnTo>
                  <a:pt x="13548" y="4987"/>
                </a:lnTo>
                <a:close/>
                <a:moveTo>
                  <a:pt x="17473" y="4987"/>
                </a:moveTo>
                <a:lnTo>
                  <a:pt x="19742" y="4987"/>
                </a:lnTo>
                <a:lnTo>
                  <a:pt x="19742" y="6863"/>
                </a:lnTo>
                <a:lnTo>
                  <a:pt x="17473" y="6863"/>
                </a:lnTo>
                <a:lnTo>
                  <a:pt x="17473" y="4987"/>
                </a:lnTo>
                <a:close/>
                <a:moveTo>
                  <a:pt x="1490" y="6939"/>
                </a:moveTo>
                <a:lnTo>
                  <a:pt x="1727" y="7539"/>
                </a:lnTo>
                <a:lnTo>
                  <a:pt x="2486" y="7539"/>
                </a:lnTo>
                <a:lnTo>
                  <a:pt x="1871" y="7905"/>
                </a:lnTo>
                <a:lnTo>
                  <a:pt x="2106" y="8507"/>
                </a:lnTo>
                <a:lnTo>
                  <a:pt x="1490" y="8138"/>
                </a:lnTo>
                <a:lnTo>
                  <a:pt x="877" y="8507"/>
                </a:lnTo>
                <a:lnTo>
                  <a:pt x="1112" y="7905"/>
                </a:lnTo>
                <a:lnTo>
                  <a:pt x="497" y="7539"/>
                </a:lnTo>
                <a:lnTo>
                  <a:pt x="1255" y="7539"/>
                </a:lnTo>
                <a:lnTo>
                  <a:pt x="1490" y="6939"/>
                </a:lnTo>
                <a:close/>
                <a:moveTo>
                  <a:pt x="5704" y="8274"/>
                </a:moveTo>
                <a:lnTo>
                  <a:pt x="7975" y="8274"/>
                </a:lnTo>
                <a:lnTo>
                  <a:pt x="7975" y="10148"/>
                </a:lnTo>
                <a:lnTo>
                  <a:pt x="5704" y="10148"/>
                </a:lnTo>
                <a:lnTo>
                  <a:pt x="5704" y="8274"/>
                </a:lnTo>
                <a:close/>
                <a:moveTo>
                  <a:pt x="9622" y="8274"/>
                </a:moveTo>
                <a:lnTo>
                  <a:pt x="11892" y="8274"/>
                </a:lnTo>
                <a:lnTo>
                  <a:pt x="11892" y="10148"/>
                </a:lnTo>
                <a:lnTo>
                  <a:pt x="9622" y="10148"/>
                </a:lnTo>
                <a:lnTo>
                  <a:pt x="9622" y="8274"/>
                </a:lnTo>
                <a:close/>
                <a:moveTo>
                  <a:pt x="13548" y="8274"/>
                </a:moveTo>
                <a:lnTo>
                  <a:pt x="15817" y="8274"/>
                </a:lnTo>
                <a:lnTo>
                  <a:pt x="15817" y="10148"/>
                </a:lnTo>
                <a:lnTo>
                  <a:pt x="13548" y="10148"/>
                </a:lnTo>
                <a:lnTo>
                  <a:pt x="13548" y="8274"/>
                </a:lnTo>
                <a:close/>
                <a:moveTo>
                  <a:pt x="17473" y="8274"/>
                </a:moveTo>
                <a:lnTo>
                  <a:pt x="19742" y="8274"/>
                </a:lnTo>
                <a:lnTo>
                  <a:pt x="19742" y="10148"/>
                </a:lnTo>
                <a:lnTo>
                  <a:pt x="17473" y="10148"/>
                </a:lnTo>
                <a:lnTo>
                  <a:pt x="17473" y="8274"/>
                </a:lnTo>
                <a:close/>
                <a:moveTo>
                  <a:pt x="1490" y="9224"/>
                </a:moveTo>
                <a:lnTo>
                  <a:pt x="1727" y="9824"/>
                </a:lnTo>
                <a:lnTo>
                  <a:pt x="2486" y="9824"/>
                </a:lnTo>
                <a:lnTo>
                  <a:pt x="1871" y="10192"/>
                </a:lnTo>
                <a:lnTo>
                  <a:pt x="2106" y="10792"/>
                </a:lnTo>
                <a:lnTo>
                  <a:pt x="1490" y="10425"/>
                </a:lnTo>
                <a:lnTo>
                  <a:pt x="877" y="10792"/>
                </a:lnTo>
                <a:lnTo>
                  <a:pt x="1112" y="10192"/>
                </a:lnTo>
                <a:lnTo>
                  <a:pt x="497" y="9824"/>
                </a:lnTo>
                <a:lnTo>
                  <a:pt x="1255" y="9824"/>
                </a:lnTo>
                <a:lnTo>
                  <a:pt x="1490" y="9224"/>
                </a:lnTo>
                <a:close/>
                <a:moveTo>
                  <a:pt x="5704" y="11553"/>
                </a:moveTo>
                <a:lnTo>
                  <a:pt x="7975" y="11553"/>
                </a:lnTo>
                <a:lnTo>
                  <a:pt x="7975" y="13429"/>
                </a:lnTo>
                <a:lnTo>
                  <a:pt x="5704" y="13429"/>
                </a:lnTo>
                <a:lnTo>
                  <a:pt x="5704" y="11553"/>
                </a:lnTo>
                <a:close/>
                <a:moveTo>
                  <a:pt x="9622" y="11553"/>
                </a:moveTo>
                <a:lnTo>
                  <a:pt x="11892" y="11553"/>
                </a:lnTo>
                <a:lnTo>
                  <a:pt x="11892" y="13429"/>
                </a:lnTo>
                <a:lnTo>
                  <a:pt x="9622" y="13429"/>
                </a:lnTo>
                <a:lnTo>
                  <a:pt x="9622" y="11553"/>
                </a:lnTo>
                <a:close/>
                <a:moveTo>
                  <a:pt x="13548" y="11553"/>
                </a:moveTo>
                <a:lnTo>
                  <a:pt x="15817" y="11553"/>
                </a:lnTo>
                <a:lnTo>
                  <a:pt x="15817" y="13429"/>
                </a:lnTo>
                <a:lnTo>
                  <a:pt x="13548" y="13429"/>
                </a:lnTo>
                <a:lnTo>
                  <a:pt x="13548" y="11553"/>
                </a:lnTo>
                <a:close/>
                <a:moveTo>
                  <a:pt x="17473" y="11553"/>
                </a:moveTo>
                <a:lnTo>
                  <a:pt x="19742" y="11553"/>
                </a:lnTo>
                <a:lnTo>
                  <a:pt x="19742" y="13429"/>
                </a:lnTo>
                <a:lnTo>
                  <a:pt x="17473" y="13429"/>
                </a:lnTo>
                <a:lnTo>
                  <a:pt x="17473" y="11553"/>
                </a:lnTo>
                <a:close/>
                <a:moveTo>
                  <a:pt x="5704" y="14840"/>
                </a:moveTo>
                <a:lnTo>
                  <a:pt x="7975" y="14840"/>
                </a:lnTo>
                <a:lnTo>
                  <a:pt x="7975" y="16714"/>
                </a:lnTo>
                <a:lnTo>
                  <a:pt x="5704" y="16714"/>
                </a:lnTo>
                <a:lnTo>
                  <a:pt x="5704" y="14840"/>
                </a:lnTo>
                <a:close/>
                <a:moveTo>
                  <a:pt x="9622" y="14840"/>
                </a:moveTo>
                <a:lnTo>
                  <a:pt x="11892" y="14840"/>
                </a:lnTo>
                <a:lnTo>
                  <a:pt x="11892" y="16714"/>
                </a:lnTo>
                <a:lnTo>
                  <a:pt x="9622" y="16714"/>
                </a:lnTo>
                <a:lnTo>
                  <a:pt x="9622" y="14840"/>
                </a:lnTo>
                <a:close/>
                <a:moveTo>
                  <a:pt x="13548" y="14840"/>
                </a:moveTo>
                <a:lnTo>
                  <a:pt x="15817" y="14840"/>
                </a:lnTo>
                <a:lnTo>
                  <a:pt x="15817" y="16714"/>
                </a:lnTo>
                <a:lnTo>
                  <a:pt x="13548" y="16714"/>
                </a:lnTo>
                <a:lnTo>
                  <a:pt x="13548" y="14840"/>
                </a:lnTo>
                <a:close/>
                <a:moveTo>
                  <a:pt x="17473" y="14840"/>
                </a:moveTo>
                <a:lnTo>
                  <a:pt x="19742" y="14840"/>
                </a:lnTo>
                <a:lnTo>
                  <a:pt x="19742" y="16714"/>
                </a:lnTo>
                <a:lnTo>
                  <a:pt x="17473" y="16714"/>
                </a:lnTo>
                <a:lnTo>
                  <a:pt x="17473" y="14840"/>
                </a:ln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04" name="Dingbat-X"/>
          <p:cNvSpPr/>
          <p:nvPr/>
        </p:nvSpPr>
        <p:spPr>
          <a:xfrm>
            <a:off x="17467353" y="7346427"/>
            <a:ext cx="1384298" cy="163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05" name="Dingbat-X"/>
          <p:cNvSpPr/>
          <p:nvPr/>
        </p:nvSpPr>
        <p:spPr>
          <a:xfrm>
            <a:off x="14289994" y="7475656"/>
            <a:ext cx="919014" cy="1085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06" name="Dingbat-X"/>
          <p:cNvSpPr/>
          <p:nvPr/>
        </p:nvSpPr>
        <p:spPr>
          <a:xfrm>
            <a:off x="19365957" y="7688703"/>
            <a:ext cx="804988" cy="951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07" name="Dingbat-X"/>
          <p:cNvSpPr/>
          <p:nvPr/>
        </p:nvSpPr>
        <p:spPr>
          <a:xfrm>
            <a:off x="1392808" y="7346427"/>
            <a:ext cx="1384298" cy="163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D22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4"/>
      <p:bldP build="whole" bldLvl="1" animBg="1" rev="0" advAuto="0" spid="207" grpId="1"/>
      <p:bldP build="whole" bldLvl="1" animBg="1" rev="0" advAuto="0" spid="206" grpId="3"/>
      <p:bldP build="whole" bldLvl="1" animBg="1" rev="0" advAuto="0" spid="20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Hand"/>
          <p:cNvSpPr/>
          <p:nvPr/>
        </p:nvSpPr>
        <p:spPr>
          <a:xfrm>
            <a:off x="20770333" y="5172685"/>
            <a:ext cx="1530879" cy="2202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11813" y="0"/>
                </a:moveTo>
                <a:cubicBezTo>
                  <a:pt x="12431" y="3"/>
                  <a:pt x="13044" y="322"/>
                  <a:pt x="13050" y="946"/>
                </a:cubicBezTo>
                <a:cubicBezTo>
                  <a:pt x="13055" y="1470"/>
                  <a:pt x="13125" y="8910"/>
                  <a:pt x="13125" y="8910"/>
                </a:cubicBezTo>
                <a:cubicBezTo>
                  <a:pt x="13125" y="8910"/>
                  <a:pt x="13555" y="8974"/>
                  <a:pt x="13655" y="8974"/>
                </a:cubicBezTo>
                <a:cubicBezTo>
                  <a:pt x="13655" y="8974"/>
                  <a:pt x="15253" y="2575"/>
                  <a:pt x="15379" y="1884"/>
                </a:cubicBezTo>
                <a:cubicBezTo>
                  <a:pt x="15594" y="700"/>
                  <a:pt x="17792" y="854"/>
                  <a:pt x="17634" y="2122"/>
                </a:cubicBezTo>
                <a:cubicBezTo>
                  <a:pt x="17567" y="2667"/>
                  <a:pt x="16417" y="9621"/>
                  <a:pt x="16417" y="9621"/>
                </a:cubicBezTo>
                <a:lnTo>
                  <a:pt x="16954" y="9812"/>
                </a:lnTo>
                <a:cubicBezTo>
                  <a:pt x="16954" y="9812"/>
                  <a:pt x="18508" y="6213"/>
                  <a:pt x="18930" y="5128"/>
                </a:cubicBezTo>
                <a:cubicBezTo>
                  <a:pt x="19371" y="3995"/>
                  <a:pt x="21379" y="4416"/>
                  <a:pt x="21009" y="5576"/>
                </a:cubicBezTo>
                <a:cubicBezTo>
                  <a:pt x="20850" y="6073"/>
                  <a:pt x="20124" y="9056"/>
                  <a:pt x="19363" y="11289"/>
                </a:cubicBezTo>
                <a:cubicBezTo>
                  <a:pt x="19442" y="16115"/>
                  <a:pt x="17763" y="17160"/>
                  <a:pt x="17379" y="19027"/>
                </a:cubicBezTo>
                <a:cubicBezTo>
                  <a:pt x="17155" y="20117"/>
                  <a:pt x="17263" y="21598"/>
                  <a:pt x="17263" y="21598"/>
                </a:cubicBezTo>
                <a:lnTo>
                  <a:pt x="7758" y="21598"/>
                </a:lnTo>
                <a:cubicBezTo>
                  <a:pt x="7758" y="18355"/>
                  <a:pt x="3788" y="16479"/>
                  <a:pt x="2873" y="15015"/>
                </a:cubicBezTo>
                <a:cubicBezTo>
                  <a:pt x="2841" y="14964"/>
                  <a:pt x="1434" y="12585"/>
                  <a:pt x="856" y="11608"/>
                </a:cubicBezTo>
                <a:cubicBezTo>
                  <a:pt x="698" y="11341"/>
                  <a:pt x="610" y="11057"/>
                  <a:pt x="596" y="10768"/>
                </a:cubicBezTo>
                <a:cubicBezTo>
                  <a:pt x="569" y="10213"/>
                  <a:pt x="496" y="9282"/>
                  <a:pt x="319" y="9028"/>
                </a:cubicBezTo>
                <a:cubicBezTo>
                  <a:pt x="-221" y="8248"/>
                  <a:pt x="-175" y="7659"/>
                  <a:pt x="1241" y="7927"/>
                </a:cubicBezTo>
                <a:cubicBezTo>
                  <a:pt x="2933" y="8247"/>
                  <a:pt x="3627" y="10409"/>
                  <a:pt x="3627" y="10409"/>
                </a:cubicBezTo>
                <a:lnTo>
                  <a:pt x="5013" y="12125"/>
                </a:lnTo>
                <a:lnTo>
                  <a:pt x="5774" y="12313"/>
                </a:lnTo>
                <a:lnTo>
                  <a:pt x="6533" y="9417"/>
                </a:lnTo>
                <a:cubicBezTo>
                  <a:pt x="6533" y="9417"/>
                  <a:pt x="6155" y="2984"/>
                  <a:pt x="6046" y="1961"/>
                </a:cubicBezTo>
                <a:cubicBezTo>
                  <a:pt x="5934" y="912"/>
                  <a:pt x="8037" y="708"/>
                  <a:pt x="8276" y="1791"/>
                </a:cubicBezTo>
                <a:cubicBezTo>
                  <a:pt x="8415" y="2422"/>
                  <a:pt x="9491" y="7848"/>
                  <a:pt x="9721" y="8824"/>
                </a:cubicBezTo>
                <a:lnTo>
                  <a:pt x="10257" y="8800"/>
                </a:lnTo>
                <a:cubicBezTo>
                  <a:pt x="10257" y="8800"/>
                  <a:pt x="10516" y="1503"/>
                  <a:pt x="10541" y="956"/>
                </a:cubicBezTo>
                <a:cubicBezTo>
                  <a:pt x="10571" y="313"/>
                  <a:pt x="11195" y="-2"/>
                  <a:pt x="11813" y="0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8" name="Hand"/>
          <p:cNvSpPr/>
          <p:nvPr/>
        </p:nvSpPr>
        <p:spPr>
          <a:xfrm>
            <a:off x="9905385" y="7351640"/>
            <a:ext cx="867490" cy="1247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9" name="Oval"/>
          <p:cNvSpPr/>
          <p:nvPr/>
        </p:nvSpPr>
        <p:spPr>
          <a:xfrm>
            <a:off x="-1155700" y="9393237"/>
            <a:ext cx="4650979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0" name="Oval"/>
          <p:cNvSpPr/>
          <p:nvPr/>
        </p:nvSpPr>
        <p:spPr>
          <a:xfrm>
            <a:off x="5346700" y="8834437"/>
            <a:ext cx="4650979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1" name="Oval"/>
          <p:cNvSpPr/>
          <p:nvPr/>
        </p:nvSpPr>
        <p:spPr>
          <a:xfrm>
            <a:off x="8953500" y="8047037"/>
            <a:ext cx="4650979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2" name="Oval"/>
          <p:cNvSpPr/>
          <p:nvPr/>
        </p:nvSpPr>
        <p:spPr>
          <a:xfrm>
            <a:off x="1968500" y="8047037"/>
            <a:ext cx="5193606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3" name="Oval"/>
          <p:cNvSpPr/>
          <p:nvPr/>
        </p:nvSpPr>
        <p:spPr>
          <a:xfrm>
            <a:off x="11036300" y="8224837"/>
            <a:ext cx="5568752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4" name="Oval"/>
          <p:cNvSpPr/>
          <p:nvPr/>
        </p:nvSpPr>
        <p:spPr>
          <a:xfrm>
            <a:off x="14947900" y="9164637"/>
            <a:ext cx="4650979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5" name="Oval"/>
          <p:cNvSpPr/>
          <p:nvPr/>
        </p:nvSpPr>
        <p:spPr>
          <a:xfrm>
            <a:off x="17843500" y="7081837"/>
            <a:ext cx="5955904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6" name="Oval"/>
          <p:cNvSpPr/>
          <p:nvPr/>
        </p:nvSpPr>
        <p:spPr>
          <a:xfrm>
            <a:off x="22208787" y="7081837"/>
            <a:ext cx="3423147" cy="500618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7" name="Rechteck"/>
          <p:cNvSpPr/>
          <p:nvPr/>
        </p:nvSpPr>
        <p:spPr>
          <a:xfrm>
            <a:off x="2133600" y="10922793"/>
            <a:ext cx="23026490" cy="29964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8" name="Hand"/>
          <p:cNvSpPr/>
          <p:nvPr/>
        </p:nvSpPr>
        <p:spPr>
          <a:xfrm>
            <a:off x="6443758" y="5583720"/>
            <a:ext cx="2456863" cy="3534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98" fill="norm" stroke="1" extrusionOk="0">
                <a:moveTo>
                  <a:pt x="9241" y="0"/>
                </a:moveTo>
                <a:cubicBezTo>
                  <a:pt x="8623" y="3"/>
                  <a:pt x="8010" y="322"/>
                  <a:pt x="8004" y="946"/>
                </a:cubicBezTo>
                <a:cubicBezTo>
                  <a:pt x="7999" y="1470"/>
                  <a:pt x="7929" y="8910"/>
                  <a:pt x="7929" y="8910"/>
                </a:cubicBezTo>
                <a:cubicBezTo>
                  <a:pt x="7929" y="8910"/>
                  <a:pt x="7499" y="8974"/>
                  <a:pt x="7399" y="8974"/>
                </a:cubicBezTo>
                <a:cubicBezTo>
                  <a:pt x="7399" y="8974"/>
                  <a:pt x="5801" y="2575"/>
                  <a:pt x="5675" y="1884"/>
                </a:cubicBezTo>
                <a:cubicBezTo>
                  <a:pt x="5460" y="700"/>
                  <a:pt x="3262" y="854"/>
                  <a:pt x="3420" y="2122"/>
                </a:cubicBezTo>
                <a:cubicBezTo>
                  <a:pt x="3487" y="2667"/>
                  <a:pt x="4637" y="9621"/>
                  <a:pt x="4637" y="9621"/>
                </a:cubicBezTo>
                <a:lnTo>
                  <a:pt x="4100" y="9812"/>
                </a:lnTo>
                <a:cubicBezTo>
                  <a:pt x="4100" y="9812"/>
                  <a:pt x="2546" y="6213"/>
                  <a:pt x="2124" y="5128"/>
                </a:cubicBezTo>
                <a:cubicBezTo>
                  <a:pt x="1683" y="3995"/>
                  <a:pt x="-325" y="4416"/>
                  <a:pt x="45" y="5576"/>
                </a:cubicBezTo>
                <a:cubicBezTo>
                  <a:pt x="204" y="6073"/>
                  <a:pt x="930" y="9056"/>
                  <a:pt x="1691" y="11289"/>
                </a:cubicBezTo>
                <a:cubicBezTo>
                  <a:pt x="1612" y="16115"/>
                  <a:pt x="3291" y="17160"/>
                  <a:pt x="3675" y="19027"/>
                </a:cubicBezTo>
                <a:cubicBezTo>
                  <a:pt x="3899" y="20117"/>
                  <a:pt x="3791" y="21598"/>
                  <a:pt x="3791" y="21598"/>
                </a:cubicBezTo>
                <a:lnTo>
                  <a:pt x="13296" y="21598"/>
                </a:lnTo>
                <a:cubicBezTo>
                  <a:pt x="13296" y="18355"/>
                  <a:pt x="17266" y="16479"/>
                  <a:pt x="18181" y="15015"/>
                </a:cubicBezTo>
                <a:cubicBezTo>
                  <a:pt x="18213" y="14964"/>
                  <a:pt x="19620" y="12585"/>
                  <a:pt x="20198" y="11608"/>
                </a:cubicBezTo>
                <a:cubicBezTo>
                  <a:pt x="20356" y="11341"/>
                  <a:pt x="20444" y="11057"/>
                  <a:pt x="20458" y="10768"/>
                </a:cubicBezTo>
                <a:cubicBezTo>
                  <a:pt x="20485" y="10213"/>
                  <a:pt x="20558" y="9282"/>
                  <a:pt x="20735" y="9028"/>
                </a:cubicBezTo>
                <a:cubicBezTo>
                  <a:pt x="21275" y="8248"/>
                  <a:pt x="21229" y="7659"/>
                  <a:pt x="19813" y="7927"/>
                </a:cubicBezTo>
                <a:cubicBezTo>
                  <a:pt x="18121" y="8247"/>
                  <a:pt x="17427" y="10409"/>
                  <a:pt x="17427" y="10409"/>
                </a:cubicBezTo>
                <a:lnTo>
                  <a:pt x="16041" y="12125"/>
                </a:lnTo>
                <a:lnTo>
                  <a:pt x="15280" y="12313"/>
                </a:lnTo>
                <a:lnTo>
                  <a:pt x="14521" y="9417"/>
                </a:lnTo>
                <a:cubicBezTo>
                  <a:pt x="14521" y="9417"/>
                  <a:pt x="14899" y="2984"/>
                  <a:pt x="15008" y="1961"/>
                </a:cubicBezTo>
                <a:cubicBezTo>
                  <a:pt x="15120" y="912"/>
                  <a:pt x="13017" y="708"/>
                  <a:pt x="12778" y="1791"/>
                </a:cubicBezTo>
                <a:cubicBezTo>
                  <a:pt x="12639" y="2422"/>
                  <a:pt x="11563" y="7848"/>
                  <a:pt x="11333" y="8824"/>
                </a:cubicBezTo>
                <a:lnTo>
                  <a:pt x="10797" y="8800"/>
                </a:lnTo>
                <a:cubicBezTo>
                  <a:pt x="10797" y="8800"/>
                  <a:pt x="10538" y="1503"/>
                  <a:pt x="10513" y="956"/>
                </a:cubicBezTo>
                <a:cubicBezTo>
                  <a:pt x="10483" y="313"/>
                  <a:pt x="9859" y="-2"/>
                  <a:pt x="92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9" name="Wer will sich verändern?"/>
          <p:cNvSpPr txBox="1"/>
          <p:nvPr/>
        </p:nvSpPr>
        <p:spPr>
          <a:xfrm>
            <a:off x="5392102" y="1023583"/>
            <a:ext cx="13599796" cy="2306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50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Wer will sich verändern?</a:t>
            </a:r>
          </a:p>
        </p:txBody>
      </p:sp>
      <p:pic>
        <p:nvPicPr>
          <p:cNvPr id="540" name="RH Logo + Schriftzug WEISS.png" descr="RH Logo + Schriftzug WEI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6548" y="11919131"/>
            <a:ext cx="5458409" cy="10037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Bildschirmfoto 2022-02-16 um 17.54.01.png" descr="Bildschirmfoto 2022-02-16 um 17.5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54" y="615255"/>
            <a:ext cx="7480301" cy="689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Bildschirmfoto 2022-02-16 um 17.54.33.png" descr="Bildschirmfoto 2022-02-16 um 17.54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90091" y="6231221"/>
            <a:ext cx="8944770" cy="7016054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MODERN…"/>
          <p:cNvSpPr txBox="1"/>
          <p:nvPr/>
        </p:nvSpPr>
        <p:spPr>
          <a:xfrm>
            <a:off x="10900473" y="1510605"/>
            <a:ext cx="12336654" cy="424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13000">
                <a:solidFill>
                  <a:srgbClr val="808ECE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MODERN </a:t>
            </a:r>
          </a:p>
          <a:p>
            <a:pPr algn="r">
              <a:defRPr sz="13000">
                <a:solidFill>
                  <a:srgbClr val="808ECE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PRÄSENTIEREN</a:t>
            </a:r>
          </a:p>
        </p:txBody>
      </p:sp>
      <p:sp>
        <p:nvSpPr>
          <p:cNvPr id="545" name="GEWOHNHEITEN…"/>
          <p:cNvSpPr txBox="1"/>
          <p:nvPr/>
        </p:nvSpPr>
        <p:spPr>
          <a:xfrm>
            <a:off x="584136" y="8181651"/>
            <a:ext cx="12954128" cy="424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3000">
                <a:solidFill>
                  <a:srgbClr val="1F2127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GEWOHNHEITEN</a:t>
            </a:r>
          </a:p>
          <a:p>
            <a:pPr algn="l">
              <a:defRPr sz="13000">
                <a:solidFill>
                  <a:srgbClr val="1F2127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verändern</a:t>
            </a:r>
          </a:p>
        </p:txBody>
      </p:sp>
      <p:sp>
        <p:nvSpPr>
          <p:cNvPr id="546" name="bedeutet"/>
          <p:cNvSpPr txBox="1"/>
          <p:nvPr/>
        </p:nvSpPr>
        <p:spPr>
          <a:xfrm>
            <a:off x="10906601" y="6231221"/>
            <a:ext cx="2570798" cy="1471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D4AA96"/>
                </a:solidFill>
                <a:latin typeface="Tahu!"/>
                <a:ea typeface="Tahu!"/>
                <a:cs typeface="Tahu!"/>
                <a:sym typeface="Tahu!"/>
              </a:defRPr>
            </a:lvl1pPr>
          </a:lstStyle>
          <a:p>
            <a:pPr/>
            <a:r>
              <a:t>bedeutet</a:t>
            </a:r>
          </a:p>
        </p:txBody>
      </p:sp>
      <p:pic>
        <p:nvPicPr>
          <p:cNvPr id="547" name="RH Logo + Schriftzug schwarz.png" descr="RH Logo + Schriftzug schwarz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87494" y="12499766"/>
            <a:ext cx="4212377" cy="774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2" grpId="1"/>
      <p:bldP build="whole" bldLvl="1" animBg="1" rev="0" advAuto="0" spid="54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8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iphy-1.gif" descr="giphy-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4970" y="3999152"/>
            <a:ext cx="15974060" cy="9009371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Präsentationskultur in Unternehmen"/>
          <p:cNvSpPr txBox="1"/>
          <p:nvPr/>
        </p:nvSpPr>
        <p:spPr>
          <a:xfrm>
            <a:off x="3569208" y="468366"/>
            <a:ext cx="17245585" cy="18607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7CBFA6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Präsentationskultur in Unternehmen</a:t>
            </a:r>
          </a:p>
        </p:txBody>
      </p:sp>
      <p:sp>
        <p:nvSpPr>
          <p:cNvPr id="551" name="Meine felsenfesten Überzeugungen"/>
          <p:cNvSpPr txBox="1"/>
          <p:nvPr/>
        </p:nvSpPr>
        <p:spPr>
          <a:xfrm>
            <a:off x="1072133" y="2172974"/>
            <a:ext cx="22239733" cy="26043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70000"/>
              </a:lnSpc>
              <a:spcBef>
                <a:spcPts val="4500"/>
              </a:spcBef>
              <a:defRPr sz="17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Meine felsenfesten Überzeugungen</a:t>
            </a:r>
          </a:p>
        </p:txBody>
      </p:sp>
      <p:pic>
        <p:nvPicPr>
          <p:cNvPr id="552" name="RH Logo + Schriftzug schwarz.png" descr="RH Logo + Schriftzug schwarz.png"/>
          <p:cNvPicPr>
            <a:picLocks noChangeAspect="1"/>
          </p:cNvPicPr>
          <p:nvPr/>
        </p:nvPicPr>
        <p:blipFill>
          <a:blip r:embed="rId3">
            <a:alphaModFix amt="55555"/>
            <a:extLst/>
          </a:blip>
          <a:stretch>
            <a:fillRect/>
          </a:stretch>
        </p:blipFill>
        <p:spPr>
          <a:xfrm>
            <a:off x="10114284" y="12430750"/>
            <a:ext cx="4155433" cy="764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8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iphy-1.gif" descr="giphy-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91159" y="25272"/>
            <a:ext cx="10004330" cy="5642443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Meine felsenfesten Überzeugungen"/>
          <p:cNvSpPr txBox="1"/>
          <p:nvPr/>
        </p:nvSpPr>
        <p:spPr>
          <a:xfrm>
            <a:off x="6455409" y="1646879"/>
            <a:ext cx="16512541" cy="18607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7CBFA6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Meine felsenfesten Überzeugungen</a:t>
            </a:r>
          </a:p>
        </p:txBody>
      </p:sp>
      <p:pic>
        <p:nvPicPr>
          <p:cNvPr id="556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7100" y="4114800"/>
            <a:ext cx="16588741" cy="203200"/>
          </a:xfrm>
          <a:prstGeom prst="rect">
            <a:avLst/>
          </a:prstGeom>
        </p:spPr>
      </p:pic>
      <p:sp>
        <p:nvSpPr>
          <p:cNvPr id="558" name="Der Erfolgsgarant deiner…"/>
          <p:cNvSpPr txBox="1"/>
          <p:nvPr/>
        </p:nvSpPr>
        <p:spPr>
          <a:xfrm>
            <a:off x="6995477" y="5441455"/>
            <a:ext cx="15432406" cy="49904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spcBef>
                <a:spcPts val="4500"/>
              </a:spcBef>
              <a:defRPr sz="17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Der Erfolgsgarant deiner</a:t>
            </a:r>
          </a:p>
          <a:p>
            <a:pPr>
              <a:lnSpc>
                <a:spcPct val="70000"/>
              </a:lnSpc>
              <a:spcBef>
                <a:spcPts val="4500"/>
              </a:spcBef>
              <a:defRPr sz="17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Präsentation bist DU</a:t>
            </a:r>
          </a:p>
        </p:txBody>
      </p:sp>
      <p:pic>
        <p:nvPicPr>
          <p:cNvPr id="559" name="RH Logo + Schriftzug schwarz.png" descr="RH Logo + Schriftzug schwarz.png"/>
          <p:cNvPicPr>
            <a:picLocks noChangeAspect="1"/>
          </p:cNvPicPr>
          <p:nvPr/>
        </p:nvPicPr>
        <p:blipFill>
          <a:blip r:embed="rId4">
            <a:alphaModFix amt="55555"/>
            <a:extLst/>
          </a:blip>
          <a:stretch>
            <a:fillRect/>
          </a:stretch>
        </p:blipFill>
        <p:spPr>
          <a:xfrm>
            <a:off x="1333289" y="12290451"/>
            <a:ext cx="4155433" cy="764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8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iphy-1.gif" descr="giphy-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91159" y="25272"/>
            <a:ext cx="10004330" cy="5642443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Meine felsenfesten Überzeugungen"/>
          <p:cNvSpPr txBox="1"/>
          <p:nvPr/>
        </p:nvSpPr>
        <p:spPr>
          <a:xfrm>
            <a:off x="6455409" y="1646879"/>
            <a:ext cx="16512541" cy="18607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7CBFA6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Meine felsenfesten Überzeugungen</a:t>
            </a:r>
          </a:p>
        </p:txBody>
      </p:sp>
      <p:pic>
        <p:nvPicPr>
          <p:cNvPr id="563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7100" y="4114800"/>
            <a:ext cx="16588741" cy="203200"/>
          </a:xfrm>
          <a:prstGeom prst="rect">
            <a:avLst/>
          </a:prstGeom>
        </p:spPr>
      </p:pic>
      <p:sp>
        <p:nvSpPr>
          <p:cNvPr id="565" name="Wir machen: Präsentationstraining…"/>
          <p:cNvSpPr txBox="1"/>
          <p:nvPr/>
        </p:nvSpPr>
        <p:spPr>
          <a:xfrm>
            <a:off x="2315527" y="6090153"/>
            <a:ext cx="19752946" cy="44774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spcBef>
                <a:spcPts val="4500"/>
              </a:spcBef>
              <a:defRPr sz="15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Wir machen: Präsentationstraining</a:t>
            </a:r>
          </a:p>
          <a:p>
            <a:pPr>
              <a:lnSpc>
                <a:spcPct val="70000"/>
              </a:lnSpc>
              <a:spcBef>
                <a:spcPts val="4500"/>
              </a:spcBef>
              <a:defRPr sz="15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NICHT: Handout-Vorlese-Training</a:t>
            </a:r>
          </a:p>
        </p:txBody>
      </p:sp>
      <p:pic>
        <p:nvPicPr>
          <p:cNvPr id="566" name="RH Logo + Schriftzug schwarz.png" descr="RH Logo + Schriftzug schwarz.png"/>
          <p:cNvPicPr>
            <a:picLocks noChangeAspect="1"/>
          </p:cNvPicPr>
          <p:nvPr/>
        </p:nvPicPr>
        <p:blipFill>
          <a:blip r:embed="rId4">
            <a:alphaModFix amt="55555"/>
            <a:extLst/>
          </a:blip>
          <a:stretch>
            <a:fillRect/>
          </a:stretch>
        </p:blipFill>
        <p:spPr>
          <a:xfrm>
            <a:off x="1333289" y="12290451"/>
            <a:ext cx="4155433" cy="764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8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iphy-1.gif" descr="giphy-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91159" y="25272"/>
            <a:ext cx="10004330" cy="5642443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Meine felsenfesten Überzeugungen"/>
          <p:cNvSpPr txBox="1"/>
          <p:nvPr/>
        </p:nvSpPr>
        <p:spPr>
          <a:xfrm>
            <a:off x="6455409" y="1646879"/>
            <a:ext cx="16512541" cy="18607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7CBFA6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Meine felsenfesten Überzeugungen</a:t>
            </a:r>
          </a:p>
        </p:txBody>
      </p:sp>
      <p:pic>
        <p:nvPicPr>
          <p:cNvPr id="570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7100" y="4114800"/>
            <a:ext cx="16588741" cy="203200"/>
          </a:xfrm>
          <a:prstGeom prst="rect">
            <a:avLst/>
          </a:prstGeom>
        </p:spPr>
      </p:pic>
      <p:sp>
        <p:nvSpPr>
          <p:cNvPr id="572" name="Die meisten ZDF in…"/>
          <p:cNvSpPr txBox="1"/>
          <p:nvPr/>
        </p:nvSpPr>
        <p:spPr>
          <a:xfrm>
            <a:off x="7036435" y="4925127"/>
            <a:ext cx="15350491" cy="6647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spcBef>
                <a:spcPts val="4500"/>
              </a:spcBef>
              <a:defRPr sz="15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Die meisten ZDF in</a:t>
            </a:r>
          </a:p>
          <a:p>
            <a:pPr>
              <a:lnSpc>
                <a:spcPct val="70000"/>
              </a:lnSpc>
              <a:spcBef>
                <a:spcPts val="4500"/>
              </a:spcBef>
              <a:defRPr sz="15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klassischen Präsentationen</a:t>
            </a:r>
          </a:p>
          <a:p>
            <a:pPr>
              <a:lnSpc>
                <a:spcPct val="70000"/>
              </a:lnSpc>
              <a:spcBef>
                <a:spcPts val="4500"/>
              </a:spcBef>
              <a:defRPr sz="15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werden NICHT verstanden</a:t>
            </a:r>
          </a:p>
        </p:txBody>
      </p:sp>
      <p:pic>
        <p:nvPicPr>
          <p:cNvPr id="573" name="RH Logo + Schriftzug schwarz.png" descr="RH Logo + Schriftzug schwarz.png"/>
          <p:cNvPicPr>
            <a:picLocks noChangeAspect="1"/>
          </p:cNvPicPr>
          <p:nvPr/>
        </p:nvPicPr>
        <p:blipFill>
          <a:blip r:embed="rId4">
            <a:alphaModFix amt="55555"/>
            <a:extLst/>
          </a:blip>
          <a:stretch>
            <a:fillRect/>
          </a:stretch>
        </p:blipFill>
        <p:spPr>
          <a:xfrm>
            <a:off x="1333289" y="12290451"/>
            <a:ext cx="4155433" cy="764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8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iphy-1.gif" descr="giphy-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91159" y="25272"/>
            <a:ext cx="10004330" cy="5642443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Meine felsenfesten Überzeugungen"/>
          <p:cNvSpPr txBox="1"/>
          <p:nvPr/>
        </p:nvSpPr>
        <p:spPr>
          <a:xfrm>
            <a:off x="6455409" y="1646879"/>
            <a:ext cx="16512541" cy="18607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7CBFA6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Meine felsenfesten Überzeugungen</a:t>
            </a:r>
          </a:p>
        </p:txBody>
      </p:sp>
      <p:pic>
        <p:nvPicPr>
          <p:cNvPr id="577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7100" y="4114800"/>
            <a:ext cx="16588741" cy="203200"/>
          </a:xfrm>
          <a:prstGeom prst="rect">
            <a:avLst/>
          </a:prstGeom>
        </p:spPr>
      </p:pic>
      <p:sp>
        <p:nvSpPr>
          <p:cNvPr id="579" name="Chronologie…"/>
          <p:cNvSpPr txBox="1"/>
          <p:nvPr/>
        </p:nvSpPr>
        <p:spPr>
          <a:xfrm>
            <a:off x="10021570" y="5379917"/>
            <a:ext cx="9380221" cy="57383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spcBef>
                <a:spcPts val="4500"/>
              </a:spcBef>
              <a:defRPr sz="20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Chronologie </a:t>
            </a:r>
          </a:p>
          <a:p>
            <a:pPr>
              <a:lnSpc>
                <a:spcPct val="70000"/>
              </a:lnSpc>
              <a:spcBef>
                <a:spcPts val="4500"/>
              </a:spcBef>
              <a:defRPr sz="20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schläfert ein</a:t>
            </a:r>
          </a:p>
        </p:txBody>
      </p:sp>
      <p:pic>
        <p:nvPicPr>
          <p:cNvPr id="580" name="RH Logo + Schriftzug schwarz.png" descr="RH Logo + Schriftzug schwarz.png"/>
          <p:cNvPicPr>
            <a:picLocks noChangeAspect="1"/>
          </p:cNvPicPr>
          <p:nvPr/>
        </p:nvPicPr>
        <p:blipFill>
          <a:blip r:embed="rId4">
            <a:alphaModFix amt="55555"/>
            <a:extLst/>
          </a:blip>
          <a:stretch>
            <a:fillRect/>
          </a:stretch>
        </p:blipFill>
        <p:spPr>
          <a:xfrm>
            <a:off x="1333289" y="12290451"/>
            <a:ext cx="4155433" cy="764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8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iphy-1.gif" descr="giphy-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91159" y="25272"/>
            <a:ext cx="10004330" cy="5642443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Meine felsenfesten Überzeugungen"/>
          <p:cNvSpPr txBox="1"/>
          <p:nvPr/>
        </p:nvSpPr>
        <p:spPr>
          <a:xfrm>
            <a:off x="6455409" y="1646879"/>
            <a:ext cx="16512541" cy="18607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spcBef>
                <a:spcPts val="4500"/>
              </a:spcBef>
              <a:defRPr sz="12000">
                <a:solidFill>
                  <a:srgbClr val="7CBFA6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Meine felsenfesten Überzeugungen</a:t>
            </a:r>
          </a:p>
        </p:txBody>
      </p:sp>
      <p:pic>
        <p:nvPicPr>
          <p:cNvPr id="584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7100" y="4114800"/>
            <a:ext cx="16588741" cy="203200"/>
          </a:xfrm>
          <a:prstGeom prst="rect">
            <a:avLst/>
          </a:prstGeom>
        </p:spPr>
      </p:pic>
      <p:sp>
        <p:nvSpPr>
          <p:cNvPr id="586" name="Interne Diskussionen…"/>
          <p:cNvSpPr txBox="1"/>
          <p:nvPr/>
        </p:nvSpPr>
        <p:spPr>
          <a:xfrm>
            <a:off x="8046910" y="5441455"/>
            <a:ext cx="13329540" cy="49904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57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spcBef>
                <a:spcPts val="4500"/>
              </a:spcBef>
              <a:defRPr sz="17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Interne Diskussionen</a:t>
            </a:r>
          </a:p>
          <a:p>
            <a:pPr>
              <a:lnSpc>
                <a:spcPct val="70000"/>
              </a:lnSpc>
              <a:spcBef>
                <a:spcPts val="4500"/>
              </a:spcBef>
              <a:defRPr sz="17000">
                <a:solidFill>
                  <a:srgbClr val="F47C6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sind unbedingt nötig</a:t>
            </a:r>
          </a:p>
        </p:txBody>
      </p:sp>
      <p:pic>
        <p:nvPicPr>
          <p:cNvPr id="587" name="RH Logo + Schriftzug schwarz.png" descr="RH Logo + Schriftzug schwarz.png"/>
          <p:cNvPicPr>
            <a:picLocks noChangeAspect="1"/>
          </p:cNvPicPr>
          <p:nvPr/>
        </p:nvPicPr>
        <p:blipFill>
          <a:blip r:embed="rId4">
            <a:alphaModFix amt="55555"/>
            <a:extLst/>
          </a:blip>
          <a:stretch>
            <a:fillRect/>
          </a:stretch>
        </p:blipFill>
        <p:spPr>
          <a:xfrm>
            <a:off x="1333289" y="12290451"/>
            <a:ext cx="4155433" cy="764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Rechteck"/>
          <p:cNvSpPr/>
          <p:nvPr/>
        </p:nvSpPr>
        <p:spPr>
          <a:xfrm>
            <a:off x="-1855201" y="-817097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90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91555" y="484538"/>
            <a:ext cx="7897085" cy="12746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Bildschirmfoto 2022-02-17 um 15.44.52.png" descr="Bildschirmfoto 2022-02-17 um 15.44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01" y="599063"/>
            <a:ext cx="3641510" cy="3557797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Der Eisberg der…"/>
          <p:cNvSpPr txBox="1"/>
          <p:nvPr/>
        </p:nvSpPr>
        <p:spPr>
          <a:xfrm>
            <a:off x="1582568" y="3745564"/>
            <a:ext cx="12688673" cy="459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solidFill>
                  <a:srgbClr val="488BD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Der E</a:t>
            </a:r>
            <a:r>
              <a:rPr sz="11500"/>
              <a:t>i</a:t>
            </a:r>
            <a:r>
              <a:rPr sz="15000"/>
              <a:t>s</a:t>
            </a:r>
            <a:r>
              <a:rPr sz="20000"/>
              <a:t>b</a:t>
            </a:r>
            <a:r>
              <a:rPr sz="15000"/>
              <a:t>e</a:t>
            </a:r>
            <a:r>
              <a:rPr sz="11500"/>
              <a:t>r</a:t>
            </a:r>
            <a:r>
              <a:t>g der</a:t>
            </a:r>
          </a:p>
          <a:p>
            <a:pPr>
              <a:defRPr sz="84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PräSentationskultur</a:t>
            </a:r>
          </a:p>
        </p:txBody>
      </p:sp>
      <p:pic>
        <p:nvPicPr>
          <p:cNvPr id="593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3483" y="12115550"/>
            <a:ext cx="5458409" cy="10037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Rechteck"/>
          <p:cNvSpPr/>
          <p:nvPr/>
        </p:nvSpPr>
        <p:spPr>
          <a:xfrm>
            <a:off x="-1855201" y="-817097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96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0358" y="484538"/>
            <a:ext cx="7897085" cy="12746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Bildschirmfoto 2022-02-17 um 15.44.52.png" descr="Bildschirmfoto 2022-02-17 um 15.44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339" y="512786"/>
            <a:ext cx="2209801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RHETORIK"/>
          <p:cNvSpPr txBox="1"/>
          <p:nvPr/>
        </p:nvSpPr>
        <p:spPr>
          <a:xfrm>
            <a:off x="3174615" y="2873108"/>
            <a:ext cx="9376411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488BD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RHETORIK</a:t>
            </a:r>
          </a:p>
        </p:txBody>
      </p:sp>
      <p:sp>
        <p:nvSpPr>
          <p:cNvPr id="599" name="FIRMENKULTUR"/>
          <p:cNvSpPr txBox="1"/>
          <p:nvPr/>
        </p:nvSpPr>
        <p:spPr>
          <a:xfrm>
            <a:off x="727643" y="6975033"/>
            <a:ext cx="14270356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FIRMENKULTUR</a:t>
            </a:r>
          </a:p>
        </p:txBody>
      </p:sp>
      <p:pic>
        <p:nvPicPr>
          <p:cNvPr id="600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568" y="12346862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reieck"/>
          <p:cNvSpPr/>
          <p:nvPr/>
        </p:nvSpPr>
        <p:spPr>
          <a:xfrm>
            <a:off x="6426617" y="-99775"/>
            <a:ext cx="11530766" cy="13915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718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pic>
        <p:nvPicPr>
          <p:cNvPr id="210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069" y="9622478"/>
            <a:ext cx="3201855" cy="240139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HETORIK-…"/>
          <p:cNvSpPr txBox="1"/>
          <p:nvPr/>
        </p:nvSpPr>
        <p:spPr>
          <a:xfrm>
            <a:off x="1510918" y="3533748"/>
            <a:ext cx="5533492" cy="25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50000"/>
              </a:lnSpc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RHETORIK-</a:t>
            </a:r>
          </a:p>
          <a:p>
            <a:pPr algn="l">
              <a:lnSpc>
                <a:spcPct val="50000"/>
              </a:lnSpc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POWER </a:t>
            </a:r>
          </a:p>
        </p:txBody>
      </p:sp>
      <p:sp>
        <p:nvSpPr>
          <p:cNvPr id="212" name="ICH STEHE RADIKAL UND BEWUSST AUF meiner SEITE"/>
          <p:cNvSpPr txBox="1"/>
          <p:nvPr/>
        </p:nvSpPr>
        <p:spPr>
          <a:xfrm>
            <a:off x="2436114" y="1264118"/>
            <a:ext cx="19511773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D2261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ICH STEHE RADIKAL UND BEWUSST AUF meiner SEITE</a:t>
            </a:r>
          </a:p>
        </p:txBody>
      </p:sp>
      <p:sp>
        <p:nvSpPr>
          <p:cNvPr id="213" name="Linie"/>
          <p:cNvSpPr/>
          <p:nvPr/>
        </p:nvSpPr>
        <p:spPr>
          <a:xfrm flipV="1">
            <a:off x="1012907" y="8162938"/>
            <a:ext cx="22358186" cy="2760"/>
          </a:xfrm>
          <a:prstGeom prst="line">
            <a:avLst/>
          </a:prstGeom>
          <a:ln w="127000">
            <a:solidFill>
              <a:srgbClr val="FFFF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14" name="Linie"/>
          <p:cNvSpPr/>
          <p:nvPr/>
        </p:nvSpPr>
        <p:spPr>
          <a:xfrm flipV="1">
            <a:off x="12191999" y="6109170"/>
            <a:ext cx="1" cy="4110296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15" name="Linie"/>
          <p:cNvSpPr/>
          <p:nvPr/>
        </p:nvSpPr>
        <p:spPr>
          <a:xfrm flipV="1">
            <a:off x="15602001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16" name="Linie"/>
          <p:cNvSpPr/>
          <p:nvPr/>
        </p:nvSpPr>
        <p:spPr>
          <a:xfrm flipV="1">
            <a:off x="8781998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17" name="Linie"/>
          <p:cNvSpPr/>
          <p:nvPr/>
        </p:nvSpPr>
        <p:spPr>
          <a:xfrm flipV="1">
            <a:off x="19012002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18" name="Linie"/>
          <p:cNvSpPr/>
          <p:nvPr/>
        </p:nvSpPr>
        <p:spPr>
          <a:xfrm flipV="1">
            <a:off x="5371997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19" name="Linie"/>
          <p:cNvSpPr/>
          <p:nvPr/>
        </p:nvSpPr>
        <p:spPr>
          <a:xfrm flipV="1">
            <a:off x="1961996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20" name="Linie"/>
          <p:cNvSpPr/>
          <p:nvPr/>
        </p:nvSpPr>
        <p:spPr>
          <a:xfrm flipV="1">
            <a:off x="22422003" y="74721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21" name="Linie"/>
          <p:cNvSpPr/>
          <p:nvPr/>
        </p:nvSpPr>
        <p:spPr>
          <a:xfrm flipV="1">
            <a:off x="13897000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22" name="Linie"/>
          <p:cNvSpPr/>
          <p:nvPr/>
        </p:nvSpPr>
        <p:spPr>
          <a:xfrm flipV="1">
            <a:off x="17307001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23" name="Linie"/>
          <p:cNvSpPr/>
          <p:nvPr/>
        </p:nvSpPr>
        <p:spPr>
          <a:xfrm flipV="1">
            <a:off x="20717003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24" name="Linie"/>
          <p:cNvSpPr/>
          <p:nvPr/>
        </p:nvSpPr>
        <p:spPr>
          <a:xfrm flipV="1">
            <a:off x="10486999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25" name="Linie"/>
          <p:cNvSpPr/>
          <p:nvPr/>
        </p:nvSpPr>
        <p:spPr>
          <a:xfrm flipV="1">
            <a:off x="7076998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26" name="Linie"/>
          <p:cNvSpPr/>
          <p:nvPr/>
        </p:nvSpPr>
        <p:spPr>
          <a:xfrm flipV="1">
            <a:off x="3666996" y="77670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pic>
        <p:nvPicPr>
          <p:cNvPr id="227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1397" y="12444579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228" name="Hotel"/>
          <p:cNvSpPr/>
          <p:nvPr/>
        </p:nvSpPr>
        <p:spPr>
          <a:xfrm>
            <a:off x="21606893" y="9836494"/>
            <a:ext cx="1630220" cy="1973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45" y="0"/>
                </a:moveTo>
                <a:lnTo>
                  <a:pt x="3845" y="21600"/>
                </a:lnTo>
                <a:lnTo>
                  <a:pt x="9622" y="21600"/>
                </a:lnTo>
                <a:lnTo>
                  <a:pt x="9622" y="17888"/>
                </a:lnTo>
                <a:lnTo>
                  <a:pt x="11892" y="17888"/>
                </a:lnTo>
                <a:lnTo>
                  <a:pt x="11892" y="21600"/>
                </a:lnTo>
                <a:lnTo>
                  <a:pt x="13548" y="21600"/>
                </a:lnTo>
                <a:lnTo>
                  <a:pt x="13548" y="17888"/>
                </a:lnTo>
                <a:lnTo>
                  <a:pt x="15817" y="17888"/>
                </a:lnTo>
                <a:lnTo>
                  <a:pt x="1581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3845" y="0"/>
                </a:lnTo>
                <a:close/>
                <a:moveTo>
                  <a:pt x="0" y="1697"/>
                </a:moveTo>
                <a:lnTo>
                  <a:pt x="0" y="11543"/>
                </a:lnTo>
                <a:lnTo>
                  <a:pt x="2976" y="11543"/>
                </a:lnTo>
                <a:lnTo>
                  <a:pt x="2976" y="1697"/>
                </a:lnTo>
                <a:lnTo>
                  <a:pt x="0" y="1697"/>
                </a:lnTo>
                <a:close/>
                <a:moveTo>
                  <a:pt x="5704" y="1707"/>
                </a:moveTo>
                <a:lnTo>
                  <a:pt x="7975" y="1707"/>
                </a:lnTo>
                <a:lnTo>
                  <a:pt x="7975" y="3582"/>
                </a:lnTo>
                <a:lnTo>
                  <a:pt x="5704" y="3582"/>
                </a:lnTo>
                <a:lnTo>
                  <a:pt x="5704" y="1707"/>
                </a:lnTo>
                <a:close/>
                <a:moveTo>
                  <a:pt x="9622" y="1707"/>
                </a:moveTo>
                <a:lnTo>
                  <a:pt x="11892" y="1707"/>
                </a:lnTo>
                <a:lnTo>
                  <a:pt x="11892" y="3582"/>
                </a:lnTo>
                <a:lnTo>
                  <a:pt x="9622" y="3582"/>
                </a:lnTo>
                <a:lnTo>
                  <a:pt x="9622" y="1707"/>
                </a:lnTo>
                <a:close/>
                <a:moveTo>
                  <a:pt x="13548" y="1707"/>
                </a:moveTo>
                <a:lnTo>
                  <a:pt x="15817" y="1707"/>
                </a:lnTo>
                <a:lnTo>
                  <a:pt x="15817" y="3582"/>
                </a:lnTo>
                <a:lnTo>
                  <a:pt x="13548" y="3582"/>
                </a:lnTo>
                <a:lnTo>
                  <a:pt x="13548" y="1707"/>
                </a:lnTo>
                <a:close/>
                <a:moveTo>
                  <a:pt x="17473" y="1707"/>
                </a:moveTo>
                <a:lnTo>
                  <a:pt x="19742" y="1707"/>
                </a:lnTo>
                <a:lnTo>
                  <a:pt x="19742" y="3582"/>
                </a:lnTo>
                <a:lnTo>
                  <a:pt x="17473" y="3582"/>
                </a:lnTo>
                <a:lnTo>
                  <a:pt x="17473" y="1707"/>
                </a:lnTo>
                <a:close/>
                <a:moveTo>
                  <a:pt x="1490" y="2307"/>
                </a:moveTo>
                <a:lnTo>
                  <a:pt x="1727" y="2906"/>
                </a:lnTo>
                <a:lnTo>
                  <a:pt x="2486" y="2906"/>
                </a:lnTo>
                <a:lnTo>
                  <a:pt x="1871" y="3275"/>
                </a:lnTo>
                <a:lnTo>
                  <a:pt x="2106" y="3874"/>
                </a:lnTo>
                <a:lnTo>
                  <a:pt x="1490" y="3508"/>
                </a:lnTo>
                <a:lnTo>
                  <a:pt x="877" y="3874"/>
                </a:lnTo>
                <a:lnTo>
                  <a:pt x="1112" y="3275"/>
                </a:lnTo>
                <a:lnTo>
                  <a:pt x="497" y="2906"/>
                </a:lnTo>
                <a:lnTo>
                  <a:pt x="1255" y="2906"/>
                </a:lnTo>
                <a:lnTo>
                  <a:pt x="1490" y="2307"/>
                </a:lnTo>
                <a:close/>
                <a:moveTo>
                  <a:pt x="1490" y="4528"/>
                </a:moveTo>
                <a:lnTo>
                  <a:pt x="1727" y="5129"/>
                </a:lnTo>
                <a:lnTo>
                  <a:pt x="2486" y="5129"/>
                </a:lnTo>
                <a:lnTo>
                  <a:pt x="1871" y="5495"/>
                </a:lnTo>
                <a:lnTo>
                  <a:pt x="2106" y="6095"/>
                </a:lnTo>
                <a:lnTo>
                  <a:pt x="1490" y="5728"/>
                </a:lnTo>
                <a:lnTo>
                  <a:pt x="877" y="6095"/>
                </a:lnTo>
                <a:lnTo>
                  <a:pt x="1112" y="5495"/>
                </a:lnTo>
                <a:lnTo>
                  <a:pt x="497" y="5129"/>
                </a:lnTo>
                <a:lnTo>
                  <a:pt x="1255" y="5129"/>
                </a:lnTo>
                <a:lnTo>
                  <a:pt x="1490" y="4528"/>
                </a:lnTo>
                <a:close/>
                <a:moveTo>
                  <a:pt x="5704" y="4987"/>
                </a:moveTo>
                <a:lnTo>
                  <a:pt x="7975" y="4987"/>
                </a:lnTo>
                <a:lnTo>
                  <a:pt x="7975" y="6863"/>
                </a:lnTo>
                <a:lnTo>
                  <a:pt x="5704" y="6863"/>
                </a:lnTo>
                <a:lnTo>
                  <a:pt x="5704" y="4987"/>
                </a:lnTo>
                <a:close/>
                <a:moveTo>
                  <a:pt x="9622" y="4987"/>
                </a:moveTo>
                <a:lnTo>
                  <a:pt x="11892" y="4987"/>
                </a:lnTo>
                <a:lnTo>
                  <a:pt x="11892" y="6863"/>
                </a:lnTo>
                <a:lnTo>
                  <a:pt x="9622" y="6863"/>
                </a:lnTo>
                <a:lnTo>
                  <a:pt x="9622" y="4987"/>
                </a:lnTo>
                <a:close/>
                <a:moveTo>
                  <a:pt x="13548" y="4987"/>
                </a:moveTo>
                <a:lnTo>
                  <a:pt x="15817" y="4987"/>
                </a:lnTo>
                <a:lnTo>
                  <a:pt x="15817" y="6863"/>
                </a:lnTo>
                <a:lnTo>
                  <a:pt x="13548" y="6863"/>
                </a:lnTo>
                <a:lnTo>
                  <a:pt x="13548" y="4987"/>
                </a:lnTo>
                <a:close/>
                <a:moveTo>
                  <a:pt x="17473" y="4987"/>
                </a:moveTo>
                <a:lnTo>
                  <a:pt x="19742" y="4987"/>
                </a:lnTo>
                <a:lnTo>
                  <a:pt x="19742" y="6863"/>
                </a:lnTo>
                <a:lnTo>
                  <a:pt x="17473" y="6863"/>
                </a:lnTo>
                <a:lnTo>
                  <a:pt x="17473" y="4987"/>
                </a:lnTo>
                <a:close/>
                <a:moveTo>
                  <a:pt x="1490" y="6939"/>
                </a:moveTo>
                <a:lnTo>
                  <a:pt x="1727" y="7539"/>
                </a:lnTo>
                <a:lnTo>
                  <a:pt x="2486" y="7539"/>
                </a:lnTo>
                <a:lnTo>
                  <a:pt x="1871" y="7905"/>
                </a:lnTo>
                <a:lnTo>
                  <a:pt x="2106" y="8507"/>
                </a:lnTo>
                <a:lnTo>
                  <a:pt x="1490" y="8138"/>
                </a:lnTo>
                <a:lnTo>
                  <a:pt x="877" y="8507"/>
                </a:lnTo>
                <a:lnTo>
                  <a:pt x="1112" y="7905"/>
                </a:lnTo>
                <a:lnTo>
                  <a:pt x="497" y="7539"/>
                </a:lnTo>
                <a:lnTo>
                  <a:pt x="1255" y="7539"/>
                </a:lnTo>
                <a:lnTo>
                  <a:pt x="1490" y="6939"/>
                </a:lnTo>
                <a:close/>
                <a:moveTo>
                  <a:pt x="5704" y="8274"/>
                </a:moveTo>
                <a:lnTo>
                  <a:pt x="7975" y="8274"/>
                </a:lnTo>
                <a:lnTo>
                  <a:pt x="7975" y="10148"/>
                </a:lnTo>
                <a:lnTo>
                  <a:pt x="5704" y="10148"/>
                </a:lnTo>
                <a:lnTo>
                  <a:pt x="5704" y="8274"/>
                </a:lnTo>
                <a:close/>
                <a:moveTo>
                  <a:pt x="9622" y="8274"/>
                </a:moveTo>
                <a:lnTo>
                  <a:pt x="11892" y="8274"/>
                </a:lnTo>
                <a:lnTo>
                  <a:pt x="11892" y="10148"/>
                </a:lnTo>
                <a:lnTo>
                  <a:pt x="9622" y="10148"/>
                </a:lnTo>
                <a:lnTo>
                  <a:pt x="9622" y="8274"/>
                </a:lnTo>
                <a:close/>
                <a:moveTo>
                  <a:pt x="13548" y="8274"/>
                </a:moveTo>
                <a:lnTo>
                  <a:pt x="15817" y="8274"/>
                </a:lnTo>
                <a:lnTo>
                  <a:pt x="15817" y="10148"/>
                </a:lnTo>
                <a:lnTo>
                  <a:pt x="13548" y="10148"/>
                </a:lnTo>
                <a:lnTo>
                  <a:pt x="13548" y="8274"/>
                </a:lnTo>
                <a:close/>
                <a:moveTo>
                  <a:pt x="17473" y="8274"/>
                </a:moveTo>
                <a:lnTo>
                  <a:pt x="19742" y="8274"/>
                </a:lnTo>
                <a:lnTo>
                  <a:pt x="19742" y="10148"/>
                </a:lnTo>
                <a:lnTo>
                  <a:pt x="17473" y="10148"/>
                </a:lnTo>
                <a:lnTo>
                  <a:pt x="17473" y="8274"/>
                </a:lnTo>
                <a:close/>
                <a:moveTo>
                  <a:pt x="1490" y="9224"/>
                </a:moveTo>
                <a:lnTo>
                  <a:pt x="1727" y="9824"/>
                </a:lnTo>
                <a:lnTo>
                  <a:pt x="2486" y="9824"/>
                </a:lnTo>
                <a:lnTo>
                  <a:pt x="1871" y="10192"/>
                </a:lnTo>
                <a:lnTo>
                  <a:pt x="2106" y="10792"/>
                </a:lnTo>
                <a:lnTo>
                  <a:pt x="1490" y="10425"/>
                </a:lnTo>
                <a:lnTo>
                  <a:pt x="877" y="10792"/>
                </a:lnTo>
                <a:lnTo>
                  <a:pt x="1112" y="10192"/>
                </a:lnTo>
                <a:lnTo>
                  <a:pt x="497" y="9824"/>
                </a:lnTo>
                <a:lnTo>
                  <a:pt x="1255" y="9824"/>
                </a:lnTo>
                <a:lnTo>
                  <a:pt x="1490" y="9224"/>
                </a:lnTo>
                <a:close/>
                <a:moveTo>
                  <a:pt x="5704" y="11553"/>
                </a:moveTo>
                <a:lnTo>
                  <a:pt x="7975" y="11553"/>
                </a:lnTo>
                <a:lnTo>
                  <a:pt x="7975" y="13429"/>
                </a:lnTo>
                <a:lnTo>
                  <a:pt x="5704" y="13429"/>
                </a:lnTo>
                <a:lnTo>
                  <a:pt x="5704" y="11553"/>
                </a:lnTo>
                <a:close/>
                <a:moveTo>
                  <a:pt x="9622" y="11553"/>
                </a:moveTo>
                <a:lnTo>
                  <a:pt x="11892" y="11553"/>
                </a:lnTo>
                <a:lnTo>
                  <a:pt x="11892" y="13429"/>
                </a:lnTo>
                <a:lnTo>
                  <a:pt x="9622" y="13429"/>
                </a:lnTo>
                <a:lnTo>
                  <a:pt x="9622" y="11553"/>
                </a:lnTo>
                <a:close/>
                <a:moveTo>
                  <a:pt x="13548" y="11553"/>
                </a:moveTo>
                <a:lnTo>
                  <a:pt x="15817" y="11553"/>
                </a:lnTo>
                <a:lnTo>
                  <a:pt x="15817" y="13429"/>
                </a:lnTo>
                <a:lnTo>
                  <a:pt x="13548" y="13429"/>
                </a:lnTo>
                <a:lnTo>
                  <a:pt x="13548" y="11553"/>
                </a:lnTo>
                <a:close/>
                <a:moveTo>
                  <a:pt x="17473" y="11553"/>
                </a:moveTo>
                <a:lnTo>
                  <a:pt x="19742" y="11553"/>
                </a:lnTo>
                <a:lnTo>
                  <a:pt x="19742" y="13429"/>
                </a:lnTo>
                <a:lnTo>
                  <a:pt x="17473" y="13429"/>
                </a:lnTo>
                <a:lnTo>
                  <a:pt x="17473" y="11553"/>
                </a:lnTo>
                <a:close/>
                <a:moveTo>
                  <a:pt x="5704" y="14840"/>
                </a:moveTo>
                <a:lnTo>
                  <a:pt x="7975" y="14840"/>
                </a:lnTo>
                <a:lnTo>
                  <a:pt x="7975" y="16714"/>
                </a:lnTo>
                <a:lnTo>
                  <a:pt x="5704" y="16714"/>
                </a:lnTo>
                <a:lnTo>
                  <a:pt x="5704" y="14840"/>
                </a:lnTo>
                <a:close/>
                <a:moveTo>
                  <a:pt x="9622" y="14840"/>
                </a:moveTo>
                <a:lnTo>
                  <a:pt x="11892" y="14840"/>
                </a:lnTo>
                <a:lnTo>
                  <a:pt x="11892" y="16714"/>
                </a:lnTo>
                <a:lnTo>
                  <a:pt x="9622" y="16714"/>
                </a:lnTo>
                <a:lnTo>
                  <a:pt x="9622" y="14840"/>
                </a:lnTo>
                <a:close/>
                <a:moveTo>
                  <a:pt x="13548" y="14840"/>
                </a:moveTo>
                <a:lnTo>
                  <a:pt x="15817" y="14840"/>
                </a:lnTo>
                <a:lnTo>
                  <a:pt x="15817" y="16714"/>
                </a:lnTo>
                <a:lnTo>
                  <a:pt x="13548" y="16714"/>
                </a:lnTo>
                <a:lnTo>
                  <a:pt x="13548" y="14840"/>
                </a:lnTo>
                <a:close/>
                <a:moveTo>
                  <a:pt x="17473" y="14840"/>
                </a:moveTo>
                <a:lnTo>
                  <a:pt x="19742" y="14840"/>
                </a:lnTo>
                <a:lnTo>
                  <a:pt x="19742" y="16714"/>
                </a:lnTo>
                <a:lnTo>
                  <a:pt x="17473" y="16714"/>
                </a:lnTo>
                <a:lnTo>
                  <a:pt x="17473" y="14840"/>
                </a:ln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29" name="Dingbat-X"/>
          <p:cNvSpPr/>
          <p:nvPr/>
        </p:nvSpPr>
        <p:spPr>
          <a:xfrm>
            <a:off x="17467353" y="7346427"/>
            <a:ext cx="1384298" cy="163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30" name="Dingbat-X"/>
          <p:cNvSpPr/>
          <p:nvPr/>
        </p:nvSpPr>
        <p:spPr>
          <a:xfrm>
            <a:off x="14289994" y="7475656"/>
            <a:ext cx="919014" cy="1085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31" name="Dingbat-X"/>
          <p:cNvSpPr/>
          <p:nvPr/>
        </p:nvSpPr>
        <p:spPr>
          <a:xfrm>
            <a:off x="19365957" y="7688703"/>
            <a:ext cx="804988" cy="951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32" name="Dingbat-X"/>
          <p:cNvSpPr/>
          <p:nvPr/>
        </p:nvSpPr>
        <p:spPr>
          <a:xfrm>
            <a:off x="1392808" y="7346427"/>
            <a:ext cx="1384298" cy="163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D22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33" name="ZAHLEn, DATEN…"/>
          <p:cNvSpPr txBox="1"/>
          <p:nvPr/>
        </p:nvSpPr>
        <p:spPr>
          <a:xfrm>
            <a:off x="15875793" y="3533748"/>
            <a:ext cx="7785317" cy="259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50000"/>
              </a:lnSpc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ZAHLEn, DATEN</a:t>
            </a:r>
          </a:p>
          <a:p>
            <a:pPr algn="r">
              <a:lnSpc>
                <a:spcPct val="50000"/>
              </a:lnSpc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UND FAKTEN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Rechteck"/>
          <p:cNvSpPr/>
          <p:nvPr/>
        </p:nvSpPr>
        <p:spPr>
          <a:xfrm>
            <a:off x="-1855201" y="-817097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03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2406" y="484538"/>
            <a:ext cx="7897085" cy="12746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Bildschirmfoto 2022-02-17 um 15.44.52.png" descr="Bildschirmfoto 2022-02-17 um 15.44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339" y="512786"/>
            <a:ext cx="2209801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RHETORIK"/>
          <p:cNvSpPr txBox="1"/>
          <p:nvPr/>
        </p:nvSpPr>
        <p:spPr>
          <a:xfrm>
            <a:off x="846042" y="3413457"/>
            <a:ext cx="628904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488BD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RHETORIK</a:t>
            </a:r>
          </a:p>
        </p:txBody>
      </p:sp>
      <p:sp>
        <p:nvSpPr>
          <p:cNvPr id="606" name="FIRMEN-…"/>
          <p:cNvSpPr txBox="1"/>
          <p:nvPr/>
        </p:nvSpPr>
        <p:spPr>
          <a:xfrm>
            <a:off x="911077" y="7086410"/>
            <a:ext cx="5293361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0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FIRMEN-</a:t>
            </a:r>
          </a:p>
          <a:p>
            <a:pPr algn="l">
              <a:defRPr sz="10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KULTUR</a:t>
            </a:r>
          </a:p>
        </p:txBody>
      </p:sp>
      <p:sp>
        <p:nvSpPr>
          <p:cNvPr id="607" name="Ausdrucksstärke…"/>
          <p:cNvSpPr txBox="1"/>
          <p:nvPr/>
        </p:nvSpPr>
        <p:spPr>
          <a:xfrm>
            <a:off x="15317458" y="733421"/>
            <a:ext cx="7563511" cy="570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488BD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Ausdrucksstärke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488BD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Motivation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488BD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Selbstbewusstsein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488BD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Begeisterung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488BD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Sicherheit</a:t>
            </a:r>
          </a:p>
        </p:txBody>
      </p:sp>
      <p:sp>
        <p:nvSpPr>
          <p:cNvPr id="608" name="folienmaster…"/>
          <p:cNvSpPr txBox="1"/>
          <p:nvPr/>
        </p:nvSpPr>
        <p:spPr>
          <a:xfrm>
            <a:off x="15317458" y="6695970"/>
            <a:ext cx="7650506" cy="762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folienmaster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ORGA / Abläufe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zusammenwirken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Mehr Aufwand 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Hierarchien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veränderungswille</a:t>
            </a:r>
          </a:p>
          <a:p>
            <a:pPr marL="228600" indent="-228600" algn="l">
              <a:lnSpc>
                <a:spcPct val="120000"/>
              </a:lnSpc>
              <a:buSzPct val="100000"/>
              <a:buChar char="✴"/>
              <a:defRPr sz="5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ÜBERZEUGUNG</a:t>
            </a:r>
          </a:p>
        </p:txBody>
      </p:sp>
      <p:pic>
        <p:nvPicPr>
          <p:cNvPr id="609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568" y="12346862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8" grpId="2"/>
      <p:bldP build="whole" bldLvl="1" animBg="1" rev="0" advAuto="0" spid="60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12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15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Den folienmaster  neu denken"/>
          <p:cNvSpPr txBox="1"/>
          <p:nvPr/>
        </p:nvSpPr>
        <p:spPr>
          <a:xfrm>
            <a:off x="7961128" y="5339871"/>
            <a:ext cx="15838488" cy="406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Den folienmaster </a:t>
            </a:r>
            <a:br/>
            <a:r>
              <a:t>neu denken</a:t>
            </a:r>
          </a:p>
        </p:txBody>
      </p:sp>
      <p:sp>
        <p:nvSpPr>
          <p:cNvPr id="617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20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  <p:pic>
        <p:nvPicPr>
          <p:cNvPr id="622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24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Klarheit schaffen:…"/>
          <p:cNvSpPr txBox="1"/>
          <p:nvPr/>
        </p:nvSpPr>
        <p:spPr>
          <a:xfrm>
            <a:off x="7822983" y="4482621"/>
            <a:ext cx="16114777" cy="5778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Klarheit schaffen:</a:t>
            </a:r>
          </a:p>
          <a:p>
            <a:pPr>
              <a:defRPr sz="12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Präsentation</a:t>
            </a:r>
          </a:p>
          <a:p>
            <a:pPr>
              <a:defRPr sz="12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Vs. Handout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28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  <p:pic>
        <p:nvPicPr>
          <p:cNvPr id="630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32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Abläufe in der…"/>
          <p:cNvSpPr txBox="1"/>
          <p:nvPr/>
        </p:nvSpPr>
        <p:spPr>
          <a:xfrm>
            <a:off x="9017609" y="4486993"/>
            <a:ext cx="13725526" cy="6045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Abläufe in der</a:t>
            </a:r>
          </a:p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kommunikation </a:t>
            </a:r>
          </a:p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hinterfragen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36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  <p:pic>
        <p:nvPicPr>
          <p:cNvPr id="638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40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Mehrarbeit…"/>
          <p:cNvSpPr txBox="1"/>
          <p:nvPr/>
        </p:nvSpPr>
        <p:spPr>
          <a:xfrm>
            <a:off x="10413021" y="4486993"/>
            <a:ext cx="10934701" cy="6045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Mehrarbeit </a:t>
            </a:r>
          </a:p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(Zu beginn)</a:t>
            </a:r>
          </a:p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Akzeptieren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44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  <p:pic>
        <p:nvPicPr>
          <p:cNvPr id="646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48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Überzeugung auf…"/>
          <p:cNvSpPr txBox="1"/>
          <p:nvPr/>
        </p:nvSpPr>
        <p:spPr>
          <a:xfrm>
            <a:off x="8278628" y="4486993"/>
            <a:ext cx="15203488" cy="6045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Überzeugung auf</a:t>
            </a:r>
          </a:p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Führungsebenen</a:t>
            </a:r>
          </a:p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Schaffen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52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  <p:pic>
        <p:nvPicPr>
          <p:cNvPr id="654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56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Das „Go“ Von GF / GL…"/>
          <p:cNvSpPr txBox="1"/>
          <p:nvPr/>
        </p:nvSpPr>
        <p:spPr>
          <a:xfrm>
            <a:off x="7964715" y="4886314"/>
            <a:ext cx="15831313" cy="5778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Das „Go“ Von GF / GL</a:t>
            </a:r>
          </a:p>
          <a:p>
            <a:pPr>
              <a:defRPr sz="12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Bzw. Vorstand</a:t>
            </a:r>
          </a:p>
          <a:p>
            <a:pPr>
              <a:defRPr sz="12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Einholen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60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  <p:pic>
        <p:nvPicPr>
          <p:cNvPr id="662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64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Probieren geht…"/>
          <p:cNvSpPr txBox="1"/>
          <p:nvPr/>
        </p:nvSpPr>
        <p:spPr>
          <a:xfrm>
            <a:off x="9131909" y="5477593"/>
            <a:ext cx="13496926" cy="406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Probieren geht</a:t>
            </a:r>
          </a:p>
          <a:p>
            <a:pPr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Über studieren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68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  <p:pic>
        <p:nvPicPr>
          <p:cNvPr id="670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72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Interne workshops…"/>
          <p:cNvSpPr txBox="1"/>
          <p:nvPr/>
        </p:nvSpPr>
        <p:spPr>
          <a:xfrm>
            <a:off x="7984337" y="4822922"/>
            <a:ext cx="15792070" cy="924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1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Interne workshops</a:t>
            </a:r>
          </a:p>
          <a:p>
            <a:pPr>
              <a:defRPr sz="11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Zum Feintuning</a:t>
            </a:r>
          </a:p>
          <a:p>
            <a:pPr>
              <a:defRPr sz="11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Arrangieren</a:t>
            </a:r>
          </a:p>
          <a:p>
            <a:pPr>
              <a:defRPr sz="11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76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  <p:pic>
        <p:nvPicPr>
          <p:cNvPr id="678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80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Modernes…"/>
          <p:cNvSpPr txBox="1"/>
          <p:nvPr/>
        </p:nvSpPr>
        <p:spPr>
          <a:xfrm>
            <a:off x="7762531" y="4559481"/>
            <a:ext cx="16235681" cy="1010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Modernes </a:t>
            </a:r>
          </a:p>
          <a:p>
            <a:pPr>
              <a:defRPr sz="10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Präsentieren als</a:t>
            </a:r>
          </a:p>
          <a:p>
            <a:pPr>
              <a:defRPr sz="10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Veränderungsprozess</a:t>
            </a:r>
          </a:p>
          <a:p>
            <a:pPr>
              <a:defRPr sz="10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verstehen</a:t>
            </a:r>
          </a:p>
          <a:p>
            <a:pPr>
              <a:defRPr sz="11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hteck"/>
          <p:cNvSpPr/>
          <p:nvPr/>
        </p:nvSpPr>
        <p:spPr>
          <a:xfrm>
            <a:off x="15570249" y="-520959"/>
            <a:ext cx="8923168" cy="14331540"/>
          </a:xfrm>
          <a:prstGeom prst="rect">
            <a:avLst/>
          </a:prstGeom>
          <a:solidFill>
            <a:srgbClr val="FD22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6" name="FINDE DEINEN WEG"/>
          <p:cNvSpPr txBox="1"/>
          <p:nvPr/>
        </p:nvSpPr>
        <p:spPr>
          <a:xfrm>
            <a:off x="-1010045" y="-2020105"/>
            <a:ext cx="9354084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FINDE DEINEN WEG</a:t>
            </a:r>
          </a:p>
        </p:txBody>
      </p:sp>
      <p:sp>
        <p:nvSpPr>
          <p:cNvPr id="237" name="Kürze 2/3 des Inhalts deiner Präsentation"/>
          <p:cNvSpPr txBox="1"/>
          <p:nvPr/>
        </p:nvSpPr>
        <p:spPr>
          <a:xfrm>
            <a:off x="3638151" y="2521581"/>
            <a:ext cx="1764715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lvl1pPr>
          </a:lstStyle>
          <a:p>
            <a:pPr/>
            <a:r>
              <a:t>Kürze 2/3 des Inhalts deiner Präsentation </a:t>
            </a:r>
          </a:p>
        </p:txBody>
      </p:sp>
      <p:sp>
        <p:nvSpPr>
          <p:cNvPr id="238" name="Linie"/>
          <p:cNvSpPr/>
          <p:nvPr/>
        </p:nvSpPr>
        <p:spPr>
          <a:xfrm flipV="1">
            <a:off x="1012907" y="10626738"/>
            <a:ext cx="22358186" cy="2760"/>
          </a:xfrm>
          <a:prstGeom prst="line">
            <a:avLst/>
          </a:prstGeom>
          <a:ln w="127000">
            <a:solidFill>
              <a:srgbClr val="FFFF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39" name="Linie"/>
          <p:cNvSpPr/>
          <p:nvPr/>
        </p:nvSpPr>
        <p:spPr>
          <a:xfrm flipV="1">
            <a:off x="15602001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0" name="Linie"/>
          <p:cNvSpPr/>
          <p:nvPr/>
        </p:nvSpPr>
        <p:spPr>
          <a:xfrm flipV="1">
            <a:off x="8781998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1" name="Linie"/>
          <p:cNvSpPr/>
          <p:nvPr/>
        </p:nvSpPr>
        <p:spPr>
          <a:xfrm flipV="1">
            <a:off x="19012002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2" name="Linie"/>
          <p:cNvSpPr/>
          <p:nvPr/>
        </p:nvSpPr>
        <p:spPr>
          <a:xfrm flipV="1">
            <a:off x="5371997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3" name="Linie"/>
          <p:cNvSpPr/>
          <p:nvPr/>
        </p:nvSpPr>
        <p:spPr>
          <a:xfrm flipV="1">
            <a:off x="1961996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4" name="Linie"/>
          <p:cNvSpPr/>
          <p:nvPr/>
        </p:nvSpPr>
        <p:spPr>
          <a:xfrm flipV="1">
            <a:off x="22422003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5" name="Linie"/>
          <p:cNvSpPr/>
          <p:nvPr/>
        </p:nvSpPr>
        <p:spPr>
          <a:xfrm flipV="1">
            <a:off x="13897000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6" name="Linie"/>
          <p:cNvSpPr/>
          <p:nvPr/>
        </p:nvSpPr>
        <p:spPr>
          <a:xfrm flipV="1">
            <a:off x="17307001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7" name="Linie"/>
          <p:cNvSpPr/>
          <p:nvPr/>
        </p:nvSpPr>
        <p:spPr>
          <a:xfrm flipV="1">
            <a:off x="20717003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8" name="Linie"/>
          <p:cNvSpPr/>
          <p:nvPr/>
        </p:nvSpPr>
        <p:spPr>
          <a:xfrm flipV="1">
            <a:off x="10486999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49" name="Linie"/>
          <p:cNvSpPr/>
          <p:nvPr/>
        </p:nvSpPr>
        <p:spPr>
          <a:xfrm flipV="1">
            <a:off x="7076998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50" name="Linie"/>
          <p:cNvSpPr/>
          <p:nvPr/>
        </p:nvSpPr>
        <p:spPr>
          <a:xfrm flipV="1">
            <a:off x="3666996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pic>
        <p:nvPicPr>
          <p:cNvPr id="251" name="RH Logo + Schriftzug WEISS.png" descr="RH Logo + Schriftzug WEI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1397" y="642174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252" name="Linie"/>
          <p:cNvSpPr/>
          <p:nvPr/>
        </p:nvSpPr>
        <p:spPr>
          <a:xfrm flipV="1">
            <a:off x="12191999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53" name="0"/>
          <p:cNvSpPr txBox="1"/>
          <p:nvPr/>
        </p:nvSpPr>
        <p:spPr>
          <a:xfrm>
            <a:off x="1656434" y="11436350"/>
            <a:ext cx="61112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54" name="5"/>
          <p:cNvSpPr txBox="1"/>
          <p:nvPr/>
        </p:nvSpPr>
        <p:spPr>
          <a:xfrm>
            <a:off x="5079770" y="11436350"/>
            <a:ext cx="58445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55" name="10"/>
          <p:cNvSpPr txBox="1"/>
          <p:nvPr/>
        </p:nvSpPr>
        <p:spPr>
          <a:xfrm>
            <a:off x="8290508" y="11436350"/>
            <a:ext cx="95631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256" name="15"/>
          <p:cNvSpPr txBox="1"/>
          <p:nvPr/>
        </p:nvSpPr>
        <p:spPr>
          <a:xfrm>
            <a:off x="11886437" y="11436350"/>
            <a:ext cx="92964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15</a:t>
            </a:r>
          </a:p>
        </p:txBody>
      </p:sp>
      <p:sp>
        <p:nvSpPr>
          <p:cNvPr id="257" name="20"/>
          <p:cNvSpPr txBox="1"/>
          <p:nvPr/>
        </p:nvSpPr>
        <p:spPr>
          <a:xfrm>
            <a:off x="15061362" y="11436350"/>
            <a:ext cx="108127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258" name="25"/>
          <p:cNvSpPr txBox="1"/>
          <p:nvPr/>
        </p:nvSpPr>
        <p:spPr>
          <a:xfrm>
            <a:off x="18484698" y="11436350"/>
            <a:ext cx="105460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25</a:t>
            </a:r>
          </a:p>
        </p:txBody>
      </p:sp>
      <p:sp>
        <p:nvSpPr>
          <p:cNvPr id="259" name="30"/>
          <p:cNvSpPr txBox="1"/>
          <p:nvPr/>
        </p:nvSpPr>
        <p:spPr>
          <a:xfrm>
            <a:off x="21876411" y="11436350"/>
            <a:ext cx="109118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260" name="Linie"/>
          <p:cNvSpPr/>
          <p:nvPr/>
        </p:nvSpPr>
        <p:spPr>
          <a:xfrm flipV="1">
            <a:off x="1029392" y="2333582"/>
            <a:ext cx="1" cy="8029618"/>
          </a:xfrm>
          <a:prstGeom prst="line">
            <a:avLst/>
          </a:prstGeom>
          <a:ln w="127000">
            <a:solidFill>
              <a:srgbClr val="FFFFFF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1" name="Beginne (Gedanklich)…"/>
          <p:cNvSpPr txBox="1"/>
          <p:nvPr/>
        </p:nvSpPr>
        <p:spPr>
          <a:xfrm>
            <a:off x="2285618" y="4274394"/>
            <a:ext cx="19812763" cy="432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14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Beginne </a:t>
            </a:r>
            <a:r>
              <a:rPr>
                <a:latin typeface="Panton Demo Light"/>
                <a:ea typeface="Panton Demo Light"/>
                <a:cs typeface="Panton Demo Light"/>
                <a:sym typeface="Panton Demo Light"/>
              </a:rPr>
              <a:t>(Gedanklich)</a:t>
            </a:r>
            <a:endParaRPr>
              <a:latin typeface="Panton Demo Light"/>
              <a:ea typeface="Panton Demo Light"/>
              <a:cs typeface="Panton Demo Light"/>
              <a:sym typeface="Panton Demo Light"/>
            </a:endParaRPr>
          </a:p>
          <a:p>
            <a:pPr>
              <a:lnSpc>
                <a:spcPct val="90000"/>
              </a:lnSpc>
              <a:defRPr sz="14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Mit dem schluss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6BF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Rechteck"/>
          <p:cNvSpPr/>
          <p:nvPr/>
        </p:nvSpPr>
        <p:spPr>
          <a:xfrm>
            <a:off x="-1411578" y="-3595021"/>
            <a:ext cx="27207156" cy="6977986"/>
          </a:xfrm>
          <a:prstGeom prst="rect">
            <a:avLst/>
          </a:prstGeom>
          <a:solidFill>
            <a:srgbClr val="B1E3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84" name="Bildschirmfoto 2022-02-17 um 15.43.49.png" descr="Bildschirmfoto 2022-02-17 um 15.4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09" y="-2293386"/>
            <a:ext cx="7897085" cy="12746924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Tiefe der Präsentationskultur"/>
          <p:cNvSpPr txBox="1"/>
          <p:nvPr/>
        </p:nvSpPr>
        <p:spPr>
          <a:xfrm>
            <a:off x="7842225" y="1292879"/>
            <a:ext cx="1607629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4687D5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Tiefe der Präsentationskultur</a:t>
            </a:r>
          </a:p>
        </p:txBody>
      </p:sp>
      <p:pic>
        <p:nvPicPr>
          <p:cNvPr id="686" name="Bildschirmfoto 2022-02-17 um 16.44.20.png" descr="Bildschirmfoto 2022-02-17 um 16.4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64388" y="12168165"/>
            <a:ext cx="2470955" cy="133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8704" y="12073890"/>
            <a:ext cx="4691696" cy="86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pic>
        <p:nvPicPr>
          <p:cNvPr id="688" name="Bildschirmfoto 2022-02-17 um 16.44.02.png" descr="Bildschirmfoto 2022-02-17 um 16.44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2339" y="11636223"/>
            <a:ext cx="3556067" cy="1738078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MUTIG…"/>
          <p:cNvSpPr txBox="1"/>
          <p:nvPr/>
        </p:nvSpPr>
        <p:spPr>
          <a:xfrm>
            <a:off x="11751601" y="4158771"/>
            <a:ext cx="8257541" cy="642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266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MUTIG</a:t>
            </a:r>
          </a:p>
          <a:p>
            <a:pPr>
              <a:defRPr sz="20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sein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D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Oval"/>
          <p:cNvSpPr/>
          <p:nvPr/>
        </p:nvSpPr>
        <p:spPr>
          <a:xfrm rot="60000">
            <a:off x="11116831" y="7104519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92" name="iStock-1202335711.jpg" descr="iStock-120233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9947" y="-74096"/>
            <a:ext cx="13864192" cy="138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Oval"/>
          <p:cNvSpPr/>
          <p:nvPr/>
        </p:nvSpPr>
        <p:spPr>
          <a:xfrm rot="60000">
            <a:off x="9444624" y="5976022"/>
            <a:ext cx="6055998" cy="5958584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4" name="Oval"/>
          <p:cNvSpPr/>
          <p:nvPr/>
        </p:nvSpPr>
        <p:spPr>
          <a:xfrm rot="900000">
            <a:off x="8420789" y="10403916"/>
            <a:ext cx="8103668" cy="5364764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5" name="Oval"/>
          <p:cNvSpPr/>
          <p:nvPr/>
        </p:nvSpPr>
        <p:spPr>
          <a:xfrm rot="60000">
            <a:off x="16631321" y="8114673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6" name="Oval"/>
          <p:cNvSpPr/>
          <p:nvPr/>
        </p:nvSpPr>
        <p:spPr>
          <a:xfrm rot="900000">
            <a:off x="14795242" y="11783096"/>
            <a:ext cx="4796659" cy="3198765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7" name="Neue  Präsentationskultur  Neue  Perspektive(n)"/>
          <p:cNvSpPr txBox="1"/>
          <p:nvPr/>
        </p:nvSpPr>
        <p:spPr>
          <a:xfrm>
            <a:off x="8255746" y="886457"/>
            <a:ext cx="15278101" cy="599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4494" dir="5400000">
              <a:srgbClr val="000000">
                <a:alpha val="17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5000">
                <a:solidFill>
                  <a:srgbClr val="EFB35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rPr sz="8500">
                <a:latin typeface="Panton Demo Light"/>
                <a:ea typeface="Panton Demo Light"/>
                <a:cs typeface="Panton Demo Light"/>
                <a:sym typeface="Panton Demo Light"/>
              </a:rPr>
              <a:t>Neue</a:t>
            </a:r>
            <a:r>
              <a:rPr sz="8500"/>
              <a:t> </a:t>
            </a:r>
            <a:br>
              <a:rPr sz="8500"/>
            </a:br>
            <a:r>
              <a:rPr sz="10000"/>
              <a:t>Präsentationskultur</a:t>
            </a:r>
            <a:r>
              <a:rPr sz="8500"/>
              <a:t> </a:t>
            </a:r>
            <a:br>
              <a:rPr sz="8500"/>
            </a:br>
            <a:r>
              <a:rPr sz="8500">
                <a:latin typeface="Panton Demo Light"/>
                <a:ea typeface="Panton Demo Light"/>
                <a:cs typeface="Panton Demo Light"/>
                <a:sym typeface="Panton Demo Light"/>
              </a:rPr>
              <a:t>Neue</a:t>
            </a:r>
            <a:r>
              <a:rPr sz="8500"/>
              <a:t> </a:t>
            </a:r>
            <a:br>
              <a:rPr sz="8500"/>
            </a:br>
            <a:r>
              <a:rPr sz="10000"/>
              <a:t>Perspektive(n) </a:t>
            </a:r>
          </a:p>
        </p:txBody>
      </p:sp>
      <p:pic>
        <p:nvPicPr>
          <p:cNvPr id="698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83420" y="12456820"/>
            <a:ext cx="3957646" cy="72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D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Oval"/>
          <p:cNvSpPr/>
          <p:nvPr/>
        </p:nvSpPr>
        <p:spPr>
          <a:xfrm rot="60000">
            <a:off x="11116831" y="7104519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01" name="iStock-1202335711.jpg" descr="iStock-120233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9947" y="-74096"/>
            <a:ext cx="13864192" cy="138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Oval"/>
          <p:cNvSpPr/>
          <p:nvPr/>
        </p:nvSpPr>
        <p:spPr>
          <a:xfrm rot="60000">
            <a:off x="9444624" y="5976022"/>
            <a:ext cx="6055998" cy="5958584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3" name="Oval"/>
          <p:cNvSpPr/>
          <p:nvPr/>
        </p:nvSpPr>
        <p:spPr>
          <a:xfrm rot="900000">
            <a:off x="8420789" y="10403916"/>
            <a:ext cx="8103668" cy="5364764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4" name="Oval"/>
          <p:cNvSpPr/>
          <p:nvPr/>
        </p:nvSpPr>
        <p:spPr>
          <a:xfrm rot="60000">
            <a:off x="16631321" y="8114673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5" name="Oval"/>
          <p:cNvSpPr/>
          <p:nvPr/>
        </p:nvSpPr>
        <p:spPr>
          <a:xfrm rot="900000">
            <a:off x="14795242" y="11783096"/>
            <a:ext cx="4796659" cy="3198765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6" name="Lebendiges…"/>
          <p:cNvSpPr txBox="1"/>
          <p:nvPr/>
        </p:nvSpPr>
        <p:spPr>
          <a:xfrm>
            <a:off x="9606799" y="3282949"/>
            <a:ext cx="13923138" cy="7150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343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11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Lebendiges</a:t>
            </a:r>
          </a:p>
          <a:p>
            <a:pPr algn="r">
              <a:defRPr sz="11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Präsentieren </a:t>
            </a:r>
          </a:p>
          <a:p>
            <a:pPr algn="r">
              <a:defRPr sz="11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Motiviert redner-</a:t>
            </a:r>
          </a:p>
          <a:p>
            <a:pPr algn="r">
              <a:defRPr sz="11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rPr sz="11000"/>
              <a:t>Und Hörer:innen</a:t>
            </a:r>
            <a:r>
              <a:t> </a:t>
            </a:r>
          </a:p>
        </p:txBody>
      </p:sp>
      <p:sp>
        <p:nvSpPr>
          <p:cNvPr id="707" name="Neue Präsentationskultur - Neue Perspektive(n)"/>
          <p:cNvSpPr txBox="1"/>
          <p:nvPr/>
        </p:nvSpPr>
        <p:spPr>
          <a:xfrm>
            <a:off x="6972369" y="781883"/>
            <a:ext cx="16788131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4494" dir="5400000">
              <a:srgbClr val="000000">
                <a:alpha val="17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EFB35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Neue Präsentationskultur - Neue Perspektive(n) </a:t>
            </a:r>
          </a:p>
        </p:txBody>
      </p:sp>
      <p:pic>
        <p:nvPicPr>
          <p:cNvPr id="708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83420" y="12456820"/>
            <a:ext cx="3957646" cy="72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D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Oval"/>
          <p:cNvSpPr/>
          <p:nvPr/>
        </p:nvSpPr>
        <p:spPr>
          <a:xfrm rot="60000">
            <a:off x="11116831" y="7104519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11" name="iStock-1202335711.jpg" descr="iStock-120233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9947" y="-74096"/>
            <a:ext cx="13864192" cy="138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Oval"/>
          <p:cNvSpPr/>
          <p:nvPr/>
        </p:nvSpPr>
        <p:spPr>
          <a:xfrm rot="60000">
            <a:off x="9444624" y="5976022"/>
            <a:ext cx="6055998" cy="5958584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3" name="Oval"/>
          <p:cNvSpPr/>
          <p:nvPr/>
        </p:nvSpPr>
        <p:spPr>
          <a:xfrm rot="900000">
            <a:off x="8420789" y="10403916"/>
            <a:ext cx="8103668" cy="5364764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4" name="Oval"/>
          <p:cNvSpPr/>
          <p:nvPr/>
        </p:nvSpPr>
        <p:spPr>
          <a:xfrm rot="60000">
            <a:off x="16631321" y="8114673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5" name="Oval"/>
          <p:cNvSpPr/>
          <p:nvPr/>
        </p:nvSpPr>
        <p:spPr>
          <a:xfrm rot="900000">
            <a:off x="14795242" y="11783096"/>
            <a:ext cx="4796659" cy="3198765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6" name="2/3 Drittel der…"/>
          <p:cNvSpPr txBox="1"/>
          <p:nvPr/>
        </p:nvSpPr>
        <p:spPr>
          <a:xfrm>
            <a:off x="8948232" y="3378199"/>
            <a:ext cx="14574623" cy="695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343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108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2/3 Drittel der</a:t>
            </a:r>
          </a:p>
          <a:p>
            <a:pPr algn="r">
              <a:defRPr sz="108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Präsentations-</a:t>
            </a:r>
            <a:br/>
            <a:r>
              <a:t>-Zeit / -Dauer kann </a:t>
            </a:r>
          </a:p>
          <a:p>
            <a:pPr algn="r">
              <a:defRPr sz="108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eingespart Werden</a:t>
            </a:r>
          </a:p>
        </p:txBody>
      </p:sp>
      <p:sp>
        <p:nvSpPr>
          <p:cNvPr id="717" name="Neue Präsentationskultur - Neue Perspektive(n)"/>
          <p:cNvSpPr txBox="1"/>
          <p:nvPr/>
        </p:nvSpPr>
        <p:spPr>
          <a:xfrm>
            <a:off x="6972369" y="781883"/>
            <a:ext cx="16788131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4494" dir="5400000">
              <a:srgbClr val="000000">
                <a:alpha val="17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EFB35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Neue Präsentationskultur - Neue Perspektive(n) </a:t>
            </a:r>
          </a:p>
        </p:txBody>
      </p:sp>
      <p:pic>
        <p:nvPicPr>
          <p:cNvPr id="718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83420" y="12456820"/>
            <a:ext cx="3957646" cy="72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D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Oval"/>
          <p:cNvSpPr/>
          <p:nvPr/>
        </p:nvSpPr>
        <p:spPr>
          <a:xfrm rot="60000">
            <a:off x="11116831" y="7104519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21" name="iStock-1202335711.jpg" descr="iStock-120233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9947" y="-74096"/>
            <a:ext cx="13864192" cy="138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Oval"/>
          <p:cNvSpPr/>
          <p:nvPr/>
        </p:nvSpPr>
        <p:spPr>
          <a:xfrm rot="60000">
            <a:off x="9444624" y="5976022"/>
            <a:ext cx="6055998" cy="5958584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3" name="Oval"/>
          <p:cNvSpPr/>
          <p:nvPr/>
        </p:nvSpPr>
        <p:spPr>
          <a:xfrm rot="900000">
            <a:off x="8420789" y="10403916"/>
            <a:ext cx="8103668" cy="5364764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4" name="Oval"/>
          <p:cNvSpPr/>
          <p:nvPr/>
        </p:nvSpPr>
        <p:spPr>
          <a:xfrm rot="60000">
            <a:off x="16631321" y="8114673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5" name="Oval"/>
          <p:cNvSpPr/>
          <p:nvPr/>
        </p:nvSpPr>
        <p:spPr>
          <a:xfrm rot="900000">
            <a:off x="14795242" y="11783096"/>
            <a:ext cx="4796659" cy="3198765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6" name="…Nicht nur im…"/>
          <p:cNvSpPr txBox="1"/>
          <p:nvPr/>
        </p:nvSpPr>
        <p:spPr>
          <a:xfrm>
            <a:off x="8919721" y="4063999"/>
            <a:ext cx="14638275" cy="558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343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11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…Nicht nur im</a:t>
            </a:r>
          </a:p>
          <a:p>
            <a:pPr algn="r">
              <a:defRPr sz="11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Meeting, auch in </a:t>
            </a:r>
          </a:p>
          <a:p>
            <a:pPr algn="r">
              <a:defRPr sz="11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Der Vorbereitung </a:t>
            </a:r>
          </a:p>
        </p:txBody>
      </p:sp>
      <p:sp>
        <p:nvSpPr>
          <p:cNvPr id="727" name="Neue Präsentationskultur - Neue Perspektive(n)"/>
          <p:cNvSpPr txBox="1"/>
          <p:nvPr/>
        </p:nvSpPr>
        <p:spPr>
          <a:xfrm>
            <a:off x="6972369" y="781883"/>
            <a:ext cx="16788131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4494" dir="5400000">
              <a:srgbClr val="000000">
                <a:alpha val="17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EFB35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Neue Präsentationskultur - Neue Perspektive(n) </a:t>
            </a:r>
          </a:p>
        </p:txBody>
      </p:sp>
      <p:pic>
        <p:nvPicPr>
          <p:cNvPr id="728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83420" y="12456820"/>
            <a:ext cx="3957646" cy="72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D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Oval"/>
          <p:cNvSpPr/>
          <p:nvPr/>
        </p:nvSpPr>
        <p:spPr>
          <a:xfrm rot="60000">
            <a:off x="11116831" y="7104519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31" name="iStock-1202335711.jpg" descr="iStock-120233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9947" y="-74096"/>
            <a:ext cx="13864192" cy="138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Oval"/>
          <p:cNvSpPr/>
          <p:nvPr/>
        </p:nvSpPr>
        <p:spPr>
          <a:xfrm rot="60000">
            <a:off x="9444624" y="5976022"/>
            <a:ext cx="6055998" cy="5958584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3" name="Oval"/>
          <p:cNvSpPr/>
          <p:nvPr/>
        </p:nvSpPr>
        <p:spPr>
          <a:xfrm rot="900000">
            <a:off x="8420789" y="10403916"/>
            <a:ext cx="8103668" cy="5364764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4" name="Oval"/>
          <p:cNvSpPr/>
          <p:nvPr/>
        </p:nvSpPr>
        <p:spPr>
          <a:xfrm rot="60000">
            <a:off x="16631321" y="8114673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5" name="Oval"/>
          <p:cNvSpPr/>
          <p:nvPr/>
        </p:nvSpPr>
        <p:spPr>
          <a:xfrm rot="900000">
            <a:off x="14795242" y="11783096"/>
            <a:ext cx="4796659" cy="3198765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6" name="Zeit ist  Geld"/>
          <p:cNvSpPr txBox="1"/>
          <p:nvPr/>
        </p:nvSpPr>
        <p:spPr>
          <a:xfrm>
            <a:off x="11742492" y="3238500"/>
            <a:ext cx="11750041" cy="723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343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Zeit ist </a:t>
            </a:r>
            <a:br/>
            <a:r>
              <a:t>Geld</a:t>
            </a:r>
          </a:p>
        </p:txBody>
      </p:sp>
      <p:sp>
        <p:nvSpPr>
          <p:cNvPr id="737" name="Neue Präsentationskultur - Neue Perspektive(n)"/>
          <p:cNvSpPr txBox="1"/>
          <p:nvPr/>
        </p:nvSpPr>
        <p:spPr>
          <a:xfrm>
            <a:off x="6972369" y="781883"/>
            <a:ext cx="16788131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4494" dir="5400000">
              <a:srgbClr val="000000">
                <a:alpha val="17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EFB35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Neue Präsentationskultur - Neue Perspektive(n) </a:t>
            </a:r>
          </a:p>
        </p:txBody>
      </p:sp>
      <p:pic>
        <p:nvPicPr>
          <p:cNvPr id="738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83420" y="12456820"/>
            <a:ext cx="3957646" cy="72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D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Oval"/>
          <p:cNvSpPr/>
          <p:nvPr/>
        </p:nvSpPr>
        <p:spPr>
          <a:xfrm rot="60000">
            <a:off x="11116831" y="7104519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41" name="iStock-1202335711.jpg" descr="iStock-120233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9947" y="-74096"/>
            <a:ext cx="13864192" cy="138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Oval"/>
          <p:cNvSpPr/>
          <p:nvPr/>
        </p:nvSpPr>
        <p:spPr>
          <a:xfrm rot="60000">
            <a:off x="9444624" y="5976022"/>
            <a:ext cx="6055998" cy="5958584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3" name="Oval"/>
          <p:cNvSpPr/>
          <p:nvPr/>
        </p:nvSpPr>
        <p:spPr>
          <a:xfrm rot="900000">
            <a:off x="8420789" y="10403916"/>
            <a:ext cx="8103668" cy="5364764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4" name="Oval"/>
          <p:cNvSpPr/>
          <p:nvPr/>
        </p:nvSpPr>
        <p:spPr>
          <a:xfrm rot="60000">
            <a:off x="16631321" y="8114673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5" name="Oval"/>
          <p:cNvSpPr/>
          <p:nvPr/>
        </p:nvSpPr>
        <p:spPr>
          <a:xfrm rot="900000">
            <a:off x="14795242" y="11783096"/>
            <a:ext cx="4796659" cy="3198765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6" name="„Du bist, was  du tust, nicht  was Du denkst “"/>
          <p:cNvSpPr txBox="1"/>
          <p:nvPr/>
        </p:nvSpPr>
        <p:spPr>
          <a:xfrm>
            <a:off x="9512051" y="2271699"/>
            <a:ext cx="11708766" cy="90852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343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7500">
                <a:solidFill>
                  <a:srgbClr val="FFFFFF"/>
                </a:solidFill>
                <a:latin typeface="Rico"/>
                <a:ea typeface="Rico"/>
                <a:cs typeface="Rico"/>
                <a:sym typeface="Rico"/>
              </a:defRPr>
            </a:pPr>
            <a:r>
              <a:rPr>
                <a:latin typeface="Mr Dafoe Regular"/>
                <a:ea typeface="Mr Dafoe Regular"/>
                <a:cs typeface="Mr Dafoe Regular"/>
                <a:sym typeface="Mr Dafoe Regular"/>
              </a:rPr>
              <a:t>„</a:t>
            </a:r>
            <a:r>
              <a:t>Du bist, was </a:t>
            </a:r>
            <a:br/>
            <a:r>
              <a:t>du tust, nicht </a:t>
            </a:r>
            <a:br/>
            <a:r>
              <a:t>was Du denkst </a:t>
            </a:r>
            <a:r>
              <a:rPr>
                <a:latin typeface="Mr Dafoe Regular"/>
                <a:ea typeface="Mr Dafoe Regular"/>
                <a:cs typeface="Mr Dafoe Regular"/>
                <a:sym typeface="Mr Dafoe Regular"/>
              </a:rPr>
              <a:t>“</a:t>
            </a:r>
          </a:p>
        </p:txBody>
      </p:sp>
      <p:sp>
        <p:nvSpPr>
          <p:cNvPr id="747" name="Neue Präsentationskultur - Neue Perspektive(n)"/>
          <p:cNvSpPr txBox="1"/>
          <p:nvPr/>
        </p:nvSpPr>
        <p:spPr>
          <a:xfrm>
            <a:off x="6972369" y="781883"/>
            <a:ext cx="16788131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4494" dir="5400000">
              <a:srgbClr val="000000">
                <a:alpha val="17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EFB35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Neue Präsentationskultur - Neue Perspektive(n) </a:t>
            </a:r>
          </a:p>
        </p:txBody>
      </p:sp>
      <p:pic>
        <p:nvPicPr>
          <p:cNvPr id="748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83420" y="12456820"/>
            <a:ext cx="3957646" cy="72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  <p:sp>
        <p:nvSpPr>
          <p:cNvPr id="749" name="(Carl Gustav Jung)"/>
          <p:cNvSpPr txBox="1"/>
          <p:nvPr/>
        </p:nvSpPr>
        <p:spPr>
          <a:xfrm>
            <a:off x="12253665" y="11439987"/>
            <a:ext cx="6225541" cy="12461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343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7500">
                <a:solidFill>
                  <a:srgbClr val="FFFFFF"/>
                </a:solidFill>
                <a:latin typeface="Rico"/>
                <a:ea typeface="Rico"/>
                <a:cs typeface="Rico"/>
                <a:sym typeface="Rico"/>
              </a:defRPr>
            </a:lvl1pPr>
          </a:lstStyle>
          <a:p>
            <a:pPr/>
            <a:r>
              <a:t>(Carl Gustav Jung)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D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Oval"/>
          <p:cNvSpPr/>
          <p:nvPr/>
        </p:nvSpPr>
        <p:spPr>
          <a:xfrm rot="60000">
            <a:off x="11116831" y="7104519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52" name="iStock-1202335711.jpg" descr="iStock-120233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9947" y="-74096"/>
            <a:ext cx="13864192" cy="138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Oval"/>
          <p:cNvSpPr/>
          <p:nvPr/>
        </p:nvSpPr>
        <p:spPr>
          <a:xfrm rot="60000">
            <a:off x="9444624" y="5976022"/>
            <a:ext cx="6055998" cy="5958584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4" name="Oval"/>
          <p:cNvSpPr/>
          <p:nvPr/>
        </p:nvSpPr>
        <p:spPr>
          <a:xfrm rot="900000">
            <a:off x="8420789" y="10403916"/>
            <a:ext cx="8103668" cy="5364764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5" name="Oval"/>
          <p:cNvSpPr/>
          <p:nvPr/>
        </p:nvSpPr>
        <p:spPr>
          <a:xfrm rot="60000">
            <a:off x="16631321" y="8114673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6" name="Oval"/>
          <p:cNvSpPr/>
          <p:nvPr/>
        </p:nvSpPr>
        <p:spPr>
          <a:xfrm rot="900000">
            <a:off x="14795242" y="11783096"/>
            <a:ext cx="4796659" cy="3198765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7" name="Tipp 1:…"/>
          <p:cNvSpPr txBox="1"/>
          <p:nvPr/>
        </p:nvSpPr>
        <p:spPr>
          <a:xfrm>
            <a:off x="11062672" y="3078591"/>
            <a:ext cx="11629074" cy="79832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343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Tipp 1: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Präsentiere deinen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Vortrag frei - ohne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foliensatz</a:t>
            </a:r>
          </a:p>
        </p:txBody>
      </p:sp>
      <p:sp>
        <p:nvSpPr>
          <p:cNvPr id="758" name="Neue Präsentationskultur - Neue Perspektive(n)"/>
          <p:cNvSpPr txBox="1"/>
          <p:nvPr/>
        </p:nvSpPr>
        <p:spPr>
          <a:xfrm>
            <a:off x="6972369" y="781883"/>
            <a:ext cx="16788131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4494" dir="5400000">
              <a:srgbClr val="000000">
                <a:alpha val="17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EFB35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Neue Präsentationskultur - Neue Perspektive(n) </a:t>
            </a:r>
          </a:p>
        </p:txBody>
      </p:sp>
      <p:pic>
        <p:nvPicPr>
          <p:cNvPr id="759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39539" y="12456820"/>
            <a:ext cx="3957646" cy="72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D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Oval"/>
          <p:cNvSpPr/>
          <p:nvPr/>
        </p:nvSpPr>
        <p:spPr>
          <a:xfrm rot="60000">
            <a:off x="11116831" y="7104519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62" name="iStock-1202335711.jpg" descr="iStock-120233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9947" y="-74096"/>
            <a:ext cx="13864192" cy="138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Oval"/>
          <p:cNvSpPr/>
          <p:nvPr/>
        </p:nvSpPr>
        <p:spPr>
          <a:xfrm rot="60000">
            <a:off x="9444624" y="5976022"/>
            <a:ext cx="6055998" cy="5958584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4" name="Oval"/>
          <p:cNvSpPr/>
          <p:nvPr/>
        </p:nvSpPr>
        <p:spPr>
          <a:xfrm rot="900000">
            <a:off x="8420789" y="10403916"/>
            <a:ext cx="8103668" cy="5364764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5" name="Oval"/>
          <p:cNvSpPr/>
          <p:nvPr/>
        </p:nvSpPr>
        <p:spPr>
          <a:xfrm rot="60000">
            <a:off x="16631321" y="8114673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6" name="Oval"/>
          <p:cNvSpPr/>
          <p:nvPr/>
        </p:nvSpPr>
        <p:spPr>
          <a:xfrm rot="900000">
            <a:off x="14795242" y="11783096"/>
            <a:ext cx="4796659" cy="3198765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7" name="Tipp 2:…"/>
          <p:cNvSpPr txBox="1"/>
          <p:nvPr/>
        </p:nvSpPr>
        <p:spPr>
          <a:xfrm>
            <a:off x="10583374" y="2913731"/>
            <a:ext cx="12587670" cy="961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343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Tipp 2: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Gestalte eine alte 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Präsentation um und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Tobe dich richtig aus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</a:t>
            </a:r>
          </a:p>
        </p:txBody>
      </p:sp>
      <p:sp>
        <p:nvSpPr>
          <p:cNvPr id="768" name="Neue Präsentationskultur - Neue Perspektive(n)"/>
          <p:cNvSpPr txBox="1"/>
          <p:nvPr/>
        </p:nvSpPr>
        <p:spPr>
          <a:xfrm>
            <a:off x="6972369" y="781883"/>
            <a:ext cx="16788131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4494" dir="5400000">
              <a:srgbClr val="000000">
                <a:alpha val="17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EFB35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Neue Präsentationskultur - Neue Perspektive(n) </a:t>
            </a:r>
          </a:p>
        </p:txBody>
      </p:sp>
      <p:pic>
        <p:nvPicPr>
          <p:cNvPr id="769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39539" y="12456820"/>
            <a:ext cx="3957646" cy="72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D6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Oval"/>
          <p:cNvSpPr/>
          <p:nvPr/>
        </p:nvSpPr>
        <p:spPr>
          <a:xfrm rot="60000">
            <a:off x="11116831" y="7104519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72" name="iStock-1202335711.jpg" descr="iStock-120233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9947" y="-74096"/>
            <a:ext cx="13864192" cy="138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Oval"/>
          <p:cNvSpPr/>
          <p:nvPr/>
        </p:nvSpPr>
        <p:spPr>
          <a:xfrm rot="60000">
            <a:off x="9444624" y="5976022"/>
            <a:ext cx="6055998" cy="5958584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4" name="Oval"/>
          <p:cNvSpPr/>
          <p:nvPr/>
        </p:nvSpPr>
        <p:spPr>
          <a:xfrm rot="900000">
            <a:off x="8420789" y="10403916"/>
            <a:ext cx="8103668" cy="5364764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5" name="Oval"/>
          <p:cNvSpPr/>
          <p:nvPr/>
        </p:nvSpPr>
        <p:spPr>
          <a:xfrm rot="60000">
            <a:off x="16631321" y="8114673"/>
            <a:ext cx="11520755" cy="8906976"/>
          </a:xfrm>
          <a:prstGeom prst="ellipse">
            <a:avLst/>
          </a:prstGeom>
          <a:solidFill>
            <a:srgbClr val="4491D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6" name="Oval"/>
          <p:cNvSpPr/>
          <p:nvPr/>
        </p:nvSpPr>
        <p:spPr>
          <a:xfrm rot="900000">
            <a:off x="14795242" y="11783096"/>
            <a:ext cx="4796659" cy="3198765"/>
          </a:xfrm>
          <a:prstGeom prst="ellipse">
            <a:avLst/>
          </a:prstGeom>
          <a:solidFill>
            <a:srgbClr val="5AAF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7" name="Tipp 3:…"/>
          <p:cNvSpPr txBox="1"/>
          <p:nvPr/>
        </p:nvSpPr>
        <p:spPr>
          <a:xfrm>
            <a:off x="9813691" y="2941790"/>
            <a:ext cx="14127036" cy="96139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86172" dir="5400000">
              <a:srgbClr val="000000">
                <a:alpha val="343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Tipp 3: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Gestalte in mit deinen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Kolleg:innen eine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„Muster-Präsentation“</a:t>
            </a:r>
          </a:p>
          <a:p>
            <a:pPr>
              <a:lnSpc>
                <a:spcPct val="120000"/>
              </a:lnSpc>
              <a:defRPr sz="8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 </a:t>
            </a:r>
          </a:p>
        </p:txBody>
      </p:sp>
      <p:sp>
        <p:nvSpPr>
          <p:cNvPr id="778" name="Neue Präsentationskultur - Neue Perspektive(n)"/>
          <p:cNvSpPr txBox="1"/>
          <p:nvPr/>
        </p:nvSpPr>
        <p:spPr>
          <a:xfrm>
            <a:off x="6972369" y="781883"/>
            <a:ext cx="16788131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64494" dir="5400000">
              <a:srgbClr val="000000">
                <a:alpha val="17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EFB35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Neue Präsentationskultur - Neue Perspektive(n) </a:t>
            </a:r>
          </a:p>
        </p:txBody>
      </p:sp>
      <p:pic>
        <p:nvPicPr>
          <p:cNvPr id="779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39539" y="12456820"/>
            <a:ext cx="3957646" cy="72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06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INDE DEINEN WEG"/>
          <p:cNvSpPr txBox="1"/>
          <p:nvPr/>
        </p:nvSpPr>
        <p:spPr>
          <a:xfrm>
            <a:off x="-1010045" y="-2020105"/>
            <a:ext cx="9354084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FINDE DEINEN WEG</a:t>
            </a:r>
          </a:p>
        </p:txBody>
      </p:sp>
      <p:sp>
        <p:nvSpPr>
          <p:cNvPr id="264" name="Chronologie in Präsentationen"/>
          <p:cNvSpPr txBox="1"/>
          <p:nvPr/>
        </p:nvSpPr>
        <p:spPr>
          <a:xfrm>
            <a:off x="5685281" y="1293990"/>
            <a:ext cx="1301343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Chronologie in Präsentationen</a:t>
            </a:r>
          </a:p>
        </p:txBody>
      </p:sp>
      <p:sp>
        <p:nvSpPr>
          <p:cNvPr id="265" name="Linie"/>
          <p:cNvSpPr/>
          <p:nvPr/>
        </p:nvSpPr>
        <p:spPr>
          <a:xfrm flipV="1">
            <a:off x="1012907" y="10626738"/>
            <a:ext cx="22358186" cy="2760"/>
          </a:xfrm>
          <a:prstGeom prst="line">
            <a:avLst/>
          </a:prstGeom>
          <a:ln w="127000">
            <a:solidFill>
              <a:srgbClr val="FFFF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66" name="Linie"/>
          <p:cNvSpPr/>
          <p:nvPr/>
        </p:nvSpPr>
        <p:spPr>
          <a:xfrm flipV="1">
            <a:off x="15602001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67" name="Linie"/>
          <p:cNvSpPr/>
          <p:nvPr/>
        </p:nvSpPr>
        <p:spPr>
          <a:xfrm flipV="1">
            <a:off x="8781998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68" name="Linie"/>
          <p:cNvSpPr/>
          <p:nvPr/>
        </p:nvSpPr>
        <p:spPr>
          <a:xfrm flipV="1">
            <a:off x="19012002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69" name="Linie"/>
          <p:cNvSpPr/>
          <p:nvPr/>
        </p:nvSpPr>
        <p:spPr>
          <a:xfrm flipV="1">
            <a:off x="5371997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70" name="Linie"/>
          <p:cNvSpPr/>
          <p:nvPr/>
        </p:nvSpPr>
        <p:spPr>
          <a:xfrm flipV="1">
            <a:off x="1961996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71" name="Linie"/>
          <p:cNvSpPr/>
          <p:nvPr/>
        </p:nvSpPr>
        <p:spPr>
          <a:xfrm flipV="1">
            <a:off x="22422003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72" name="Linie"/>
          <p:cNvSpPr/>
          <p:nvPr/>
        </p:nvSpPr>
        <p:spPr>
          <a:xfrm flipV="1">
            <a:off x="13897000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73" name="Linie"/>
          <p:cNvSpPr/>
          <p:nvPr/>
        </p:nvSpPr>
        <p:spPr>
          <a:xfrm flipV="1">
            <a:off x="17307001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74" name="Linie"/>
          <p:cNvSpPr/>
          <p:nvPr/>
        </p:nvSpPr>
        <p:spPr>
          <a:xfrm flipV="1">
            <a:off x="20717003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75" name="Linie"/>
          <p:cNvSpPr/>
          <p:nvPr/>
        </p:nvSpPr>
        <p:spPr>
          <a:xfrm flipV="1">
            <a:off x="10486999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76" name="Linie"/>
          <p:cNvSpPr/>
          <p:nvPr/>
        </p:nvSpPr>
        <p:spPr>
          <a:xfrm flipV="1">
            <a:off x="7076998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77" name="Linie"/>
          <p:cNvSpPr/>
          <p:nvPr/>
        </p:nvSpPr>
        <p:spPr>
          <a:xfrm flipV="1">
            <a:off x="3666996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pic>
        <p:nvPicPr>
          <p:cNvPr id="278" name="RH Logo + Schriftzug WEISS.png" descr="RH Logo + Schriftzug WEI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197" y="500110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279" name="Linie"/>
          <p:cNvSpPr/>
          <p:nvPr/>
        </p:nvSpPr>
        <p:spPr>
          <a:xfrm flipV="1">
            <a:off x="12191999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80" name="0"/>
          <p:cNvSpPr txBox="1"/>
          <p:nvPr/>
        </p:nvSpPr>
        <p:spPr>
          <a:xfrm>
            <a:off x="1656434" y="11436350"/>
            <a:ext cx="61112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81" name="5"/>
          <p:cNvSpPr txBox="1"/>
          <p:nvPr/>
        </p:nvSpPr>
        <p:spPr>
          <a:xfrm>
            <a:off x="5079770" y="11436350"/>
            <a:ext cx="58445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82" name="10"/>
          <p:cNvSpPr txBox="1"/>
          <p:nvPr/>
        </p:nvSpPr>
        <p:spPr>
          <a:xfrm>
            <a:off x="8290508" y="11436350"/>
            <a:ext cx="95631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283" name="15"/>
          <p:cNvSpPr txBox="1"/>
          <p:nvPr/>
        </p:nvSpPr>
        <p:spPr>
          <a:xfrm>
            <a:off x="11886437" y="11436350"/>
            <a:ext cx="92964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15</a:t>
            </a:r>
          </a:p>
        </p:txBody>
      </p:sp>
      <p:sp>
        <p:nvSpPr>
          <p:cNvPr id="284" name="20"/>
          <p:cNvSpPr txBox="1"/>
          <p:nvPr/>
        </p:nvSpPr>
        <p:spPr>
          <a:xfrm>
            <a:off x="15061362" y="11436350"/>
            <a:ext cx="108127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285" name="25"/>
          <p:cNvSpPr txBox="1"/>
          <p:nvPr/>
        </p:nvSpPr>
        <p:spPr>
          <a:xfrm>
            <a:off x="18484698" y="11436350"/>
            <a:ext cx="105460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25</a:t>
            </a:r>
          </a:p>
        </p:txBody>
      </p:sp>
      <p:sp>
        <p:nvSpPr>
          <p:cNvPr id="286" name="30"/>
          <p:cNvSpPr txBox="1"/>
          <p:nvPr/>
        </p:nvSpPr>
        <p:spPr>
          <a:xfrm>
            <a:off x="21876411" y="11436350"/>
            <a:ext cx="109118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287" name="Linie"/>
          <p:cNvSpPr/>
          <p:nvPr/>
        </p:nvSpPr>
        <p:spPr>
          <a:xfrm flipV="1">
            <a:off x="1029392" y="2333582"/>
            <a:ext cx="1" cy="8029618"/>
          </a:xfrm>
          <a:prstGeom prst="line">
            <a:avLst/>
          </a:prstGeom>
          <a:ln w="127000">
            <a:solidFill>
              <a:srgbClr val="FFFFFF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0" name="Verbindungslinie"/>
          <p:cNvSpPr/>
          <p:nvPr/>
        </p:nvSpPr>
        <p:spPr>
          <a:xfrm>
            <a:off x="1376903" y="4343233"/>
            <a:ext cx="16001279" cy="5381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0535" y="19389"/>
                  <a:pt x="17735" y="12189"/>
                  <a:pt x="21600" y="0"/>
                </a:cubicBezTo>
              </a:path>
            </a:pathLst>
          </a:custGeom>
          <a:ln w="1905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91" name="Verbindungslinie"/>
          <p:cNvSpPr/>
          <p:nvPr/>
        </p:nvSpPr>
        <p:spPr>
          <a:xfrm>
            <a:off x="17595248" y="2724157"/>
            <a:ext cx="4948875" cy="1710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1" fill="norm" stroke="1" extrusionOk="0">
                <a:moveTo>
                  <a:pt x="0" y="13501"/>
                </a:moveTo>
                <a:cubicBezTo>
                  <a:pt x="7486" y="-5369"/>
                  <a:pt x="14686" y="-4459"/>
                  <a:pt x="21600" y="16231"/>
                </a:cubicBezTo>
              </a:path>
            </a:pathLst>
          </a:custGeom>
          <a:ln w="1905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iphy-1.gif" descr="giphy-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1893" y="1097359"/>
            <a:ext cx="12014647" cy="12014647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Erfolgreich Präsentieren mit"/>
          <p:cNvSpPr txBox="1"/>
          <p:nvPr/>
        </p:nvSpPr>
        <p:spPr>
          <a:xfrm>
            <a:off x="1156957" y="5137149"/>
            <a:ext cx="1201168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900">
                <a:solidFill>
                  <a:srgbClr val="1099A4"/>
                </a:solidFill>
                <a:latin typeface="Baron Neue Bold"/>
                <a:ea typeface="Baron Neue Bold"/>
                <a:cs typeface="Baron Neue Bold"/>
                <a:sym typeface="Baron Neue Bold"/>
              </a:defRPr>
            </a:lvl1pPr>
          </a:lstStyle>
          <a:p>
            <a:pPr/>
            <a:r>
              <a:t>Erfolgreich Präsentieren mit</a:t>
            </a:r>
          </a:p>
        </p:txBody>
      </p:sp>
      <p:sp>
        <p:nvSpPr>
          <p:cNvPr id="783" name="PowerPoint &amp; co."/>
          <p:cNvSpPr txBox="1"/>
          <p:nvPr/>
        </p:nvSpPr>
        <p:spPr>
          <a:xfrm>
            <a:off x="1113789" y="7061200"/>
            <a:ext cx="1209802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0000">
                <a:solidFill>
                  <a:srgbClr val="305296"/>
                </a:solidFill>
                <a:latin typeface="Baron Neue Black"/>
                <a:ea typeface="Baron Neue Black"/>
                <a:cs typeface="Baron Neue Black"/>
                <a:sym typeface="Baron Neue Black"/>
              </a:defRPr>
            </a:lvl1pPr>
          </a:lstStyle>
          <a:p>
            <a:pPr/>
            <a:r>
              <a:t>PowerPoint &amp; co.</a:t>
            </a:r>
          </a:p>
        </p:txBody>
      </p:sp>
      <p:pic>
        <p:nvPicPr>
          <p:cNvPr id="784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950" y="6505575"/>
            <a:ext cx="15707591" cy="190500"/>
          </a:xfrm>
          <a:prstGeom prst="rect">
            <a:avLst/>
          </a:prstGeom>
        </p:spPr>
      </p:pic>
      <p:sp>
        <p:nvSpPr>
          <p:cNvPr id="786" name="Rechteck"/>
          <p:cNvSpPr/>
          <p:nvPr/>
        </p:nvSpPr>
        <p:spPr>
          <a:xfrm>
            <a:off x="1270000" y="11709400"/>
            <a:ext cx="5127991" cy="1270000"/>
          </a:xfrm>
          <a:prstGeom prst="rect">
            <a:avLst/>
          </a:prstGeom>
          <a:solidFill>
            <a:srgbClr val="F5C671"/>
          </a:solidFill>
          <a:ln w="12700">
            <a:miter lim="400000"/>
          </a:ln>
          <a:effectLst>
            <a:outerShdw sx="100000" sy="100000" kx="0" ky="0" algn="b" rotWithShape="0" blurRad="165100" dist="56876" dir="1431716">
              <a:srgbClr val="000000">
                <a:alpha val="35121"/>
              </a:srgbClr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87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3425" y="11948938"/>
            <a:ext cx="4301140" cy="790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2E5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48253" y="-50800"/>
            <a:ext cx="14308165" cy="13817600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Aktivierende…"/>
          <p:cNvSpPr txBox="1"/>
          <p:nvPr/>
        </p:nvSpPr>
        <p:spPr>
          <a:xfrm>
            <a:off x="1281211" y="1544287"/>
            <a:ext cx="12087861" cy="53146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25400" dir="5400000">
              <a:srgbClr val="000000">
                <a:alpha val="76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400">
              <a:lnSpc>
                <a:spcPct val="120000"/>
              </a:lnSpc>
              <a:defRPr sz="20000">
                <a:solidFill>
                  <a:srgbClr val="90A48E"/>
                </a:solidFill>
                <a:latin typeface="SignPainter-HouseScript Semibold"/>
                <a:ea typeface="SignPainter-HouseScript Semibold"/>
                <a:cs typeface="SignPainter-HouseScript Semibold"/>
                <a:sym typeface="SignPainter-HouseScript Semibold"/>
              </a:defRPr>
            </a:pPr>
            <a:r>
              <a:t>Aktivierende</a:t>
            </a:r>
          </a:p>
          <a:p>
            <a:pPr defTabSz="2438400">
              <a:lnSpc>
                <a:spcPct val="120000"/>
              </a:lnSpc>
              <a:defRPr sz="20000">
                <a:solidFill>
                  <a:srgbClr val="90A48E"/>
                </a:solidFill>
                <a:latin typeface="SignPainter-HouseScript Semibold"/>
                <a:ea typeface="SignPainter-HouseScript Semibold"/>
                <a:cs typeface="SignPainter-HouseScript Semibold"/>
                <a:sym typeface="SignPainter-HouseScript Semibold"/>
              </a:defRPr>
            </a:pPr>
            <a:r>
              <a:t>Körperübungen</a:t>
            </a:r>
          </a:p>
        </p:txBody>
      </p:sp>
      <p:pic>
        <p:nvPicPr>
          <p:cNvPr id="791" name="New-Work-Coach-Schriftzug-dunkel.png" descr="New-Work-Coach-Schriftzug-dunkel.png"/>
          <p:cNvPicPr>
            <a:picLocks noChangeAspect="1"/>
          </p:cNvPicPr>
          <p:nvPr/>
        </p:nvPicPr>
        <p:blipFill>
          <a:blip r:embed="rId3">
            <a:alphaModFix amt="75196"/>
            <a:extLst/>
          </a:blip>
          <a:stretch>
            <a:fillRect/>
          </a:stretch>
        </p:blipFill>
        <p:spPr>
          <a:xfrm>
            <a:off x="4830528" y="11507130"/>
            <a:ext cx="4989227" cy="6934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iphy.gif" descr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8491" y="-501869"/>
            <a:ext cx="19067018" cy="14719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0507749" y="6462538"/>
            <a:ext cx="4301140" cy="790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iphy-2.gif" descr="giphy-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6964" y="2696964"/>
            <a:ext cx="8830072" cy="8830072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Erfolgreich prasentieren  mit PowerPoint"/>
          <p:cNvSpPr txBox="1"/>
          <p:nvPr/>
        </p:nvSpPr>
        <p:spPr>
          <a:xfrm>
            <a:off x="-165255" y="1187735"/>
            <a:ext cx="24714511" cy="2752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400">
              <a:lnSpc>
                <a:spcPct val="90000"/>
              </a:lnSpc>
              <a:defRPr sz="10000">
                <a:solidFill>
                  <a:srgbClr val="D99F3A"/>
                </a:solidFill>
                <a:latin typeface="Moon Bold"/>
                <a:ea typeface="Moon Bold"/>
                <a:cs typeface="Moon Bold"/>
                <a:sym typeface="Moon Bold"/>
              </a:defRPr>
            </a:pPr>
            <a:r>
              <a:t>Erfolgreich </a:t>
            </a:r>
            <a:r>
              <a:rPr>
                <a:solidFill>
                  <a:srgbClr val="C5473B"/>
                </a:solidFill>
              </a:rPr>
              <a:t>prasentieren</a:t>
            </a:r>
            <a:r>
              <a:t> </a:t>
            </a:r>
            <a:br/>
            <a:r>
              <a:t>mit PowerPoint</a:t>
            </a:r>
          </a:p>
        </p:txBody>
      </p:sp>
      <p:sp>
        <p:nvSpPr>
          <p:cNvPr id="798" name="Setze deine Folien neu zusammen!"/>
          <p:cNvSpPr txBox="1"/>
          <p:nvPr/>
        </p:nvSpPr>
        <p:spPr>
          <a:xfrm>
            <a:off x="3380345" y="10407649"/>
            <a:ext cx="1762331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12500">
                <a:solidFill>
                  <a:srgbClr val="458E97"/>
                </a:solidFill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lvl1pPr>
          </a:lstStyle>
          <a:p>
            <a:pPr/>
            <a:r>
              <a:t>Setze deine Folien neu zusammen!</a:t>
            </a:r>
          </a:p>
        </p:txBody>
      </p:sp>
      <p:sp>
        <p:nvSpPr>
          <p:cNvPr id="799" name=":"/>
          <p:cNvSpPr txBox="1"/>
          <p:nvPr/>
        </p:nvSpPr>
        <p:spPr>
          <a:xfrm rot="16200000">
            <a:off x="13897818" y="405383"/>
            <a:ext cx="449164" cy="142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10000">
                <a:solidFill>
                  <a:srgbClr val="C5473B"/>
                </a:solidFill>
                <a:latin typeface="Moon Bold"/>
                <a:ea typeface="Moon Bold"/>
                <a:cs typeface="Moon Bold"/>
                <a:sym typeface="Moon Bold"/>
              </a:defRPr>
            </a:lvl1pPr>
          </a:lstStyle>
          <a:p>
            <a:pPr>
              <a:defRPr>
                <a:solidFill>
                  <a:srgbClr val="D99F3A"/>
                </a:solidFill>
              </a:defRPr>
            </a:pPr>
            <a:r>
              <a:rPr>
                <a:solidFill>
                  <a:srgbClr val="C5473B"/>
                </a:solidFill>
              </a:rPr>
              <a:t>:</a:t>
            </a:r>
          </a:p>
        </p:txBody>
      </p:sp>
      <p:pic>
        <p:nvPicPr>
          <p:cNvPr id="800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1397" y="12491652"/>
            <a:ext cx="4321206" cy="794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iphy-2.gif" descr="giphy-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6964" y="2696964"/>
            <a:ext cx="8830072" cy="8830072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Erfolgreich prasentieren  mit PowerPoint"/>
          <p:cNvSpPr txBox="1"/>
          <p:nvPr/>
        </p:nvSpPr>
        <p:spPr>
          <a:xfrm>
            <a:off x="-165255" y="1187735"/>
            <a:ext cx="24714511" cy="2752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400">
              <a:lnSpc>
                <a:spcPct val="90000"/>
              </a:lnSpc>
              <a:defRPr sz="10000">
                <a:solidFill>
                  <a:srgbClr val="D99F3A"/>
                </a:solidFill>
                <a:latin typeface="Moon Bold"/>
                <a:ea typeface="Moon Bold"/>
                <a:cs typeface="Moon Bold"/>
                <a:sym typeface="Moon Bold"/>
              </a:defRPr>
            </a:pPr>
            <a:r>
              <a:t>Erfolgreich </a:t>
            </a:r>
            <a:r>
              <a:rPr>
                <a:solidFill>
                  <a:srgbClr val="C5473B"/>
                </a:solidFill>
              </a:rPr>
              <a:t>prasentieren</a:t>
            </a:r>
            <a:r>
              <a:t> </a:t>
            </a:r>
            <a:br/>
            <a:r>
              <a:t>mit PowerPoint</a:t>
            </a:r>
          </a:p>
        </p:txBody>
      </p:sp>
      <p:sp>
        <p:nvSpPr>
          <p:cNvPr id="804" name="Setze deine Folien neu zusammen!"/>
          <p:cNvSpPr txBox="1"/>
          <p:nvPr/>
        </p:nvSpPr>
        <p:spPr>
          <a:xfrm>
            <a:off x="3380345" y="10407649"/>
            <a:ext cx="1762331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12500">
                <a:solidFill>
                  <a:srgbClr val="458E97"/>
                </a:solidFill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lvl1pPr>
          </a:lstStyle>
          <a:p>
            <a:pPr/>
            <a:r>
              <a:t>Setze deine Folien neu zusammen!</a:t>
            </a:r>
          </a:p>
        </p:txBody>
      </p:sp>
      <p:pic>
        <p:nvPicPr>
          <p:cNvPr id="805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4610" y="11455400"/>
            <a:ext cx="21736080" cy="355600"/>
          </a:xfrm>
          <a:prstGeom prst="rect">
            <a:avLst/>
          </a:prstGeom>
        </p:spPr>
      </p:pic>
      <p:sp>
        <p:nvSpPr>
          <p:cNvPr id="807" name=":"/>
          <p:cNvSpPr txBox="1"/>
          <p:nvPr/>
        </p:nvSpPr>
        <p:spPr>
          <a:xfrm rot="16200000">
            <a:off x="13897818" y="405383"/>
            <a:ext cx="449164" cy="142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10000">
                <a:solidFill>
                  <a:srgbClr val="C5473B"/>
                </a:solidFill>
                <a:latin typeface="Moon Bold"/>
                <a:ea typeface="Moon Bold"/>
                <a:cs typeface="Moon Bold"/>
                <a:sym typeface="Moon Bold"/>
              </a:defRPr>
            </a:lvl1pPr>
          </a:lstStyle>
          <a:p>
            <a:pPr>
              <a:defRPr>
                <a:solidFill>
                  <a:srgbClr val="D99F3A"/>
                </a:solidFill>
              </a:defRPr>
            </a:pPr>
            <a:r>
              <a:rPr>
                <a:solidFill>
                  <a:srgbClr val="C5473B"/>
                </a:solidFill>
              </a:rPr>
              <a:t>:</a:t>
            </a:r>
          </a:p>
        </p:txBody>
      </p:sp>
      <p:pic>
        <p:nvPicPr>
          <p:cNvPr id="808" name="RH Logo + Schriftzug WEISS.png" descr="RH Logo + Schriftzug WEI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31397" y="12491652"/>
            <a:ext cx="4321206" cy="794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iphy-2.gif" descr="giphy-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6964" y="2696964"/>
            <a:ext cx="8830072" cy="8830072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Erfolgreich prasentieren  mit PowerPoint"/>
          <p:cNvSpPr txBox="1"/>
          <p:nvPr/>
        </p:nvSpPr>
        <p:spPr>
          <a:xfrm>
            <a:off x="-165255" y="1187735"/>
            <a:ext cx="24714511" cy="2752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400">
              <a:lnSpc>
                <a:spcPct val="90000"/>
              </a:lnSpc>
              <a:defRPr sz="10000">
                <a:solidFill>
                  <a:srgbClr val="D99F3A"/>
                </a:solidFill>
                <a:latin typeface="Moon Bold"/>
                <a:ea typeface="Moon Bold"/>
                <a:cs typeface="Moon Bold"/>
                <a:sym typeface="Moon Bold"/>
              </a:defRPr>
            </a:pPr>
            <a:r>
              <a:t>Erfolgreich </a:t>
            </a:r>
            <a:r>
              <a:rPr>
                <a:solidFill>
                  <a:srgbClr val="C5473B"/>
                </a:solidFill>
              </a:rPr>
              <a:t>prasentieren</a:t>
            </a:r>
            <a:r>
              <a:t> </a:t>
            </a:r>
            <a:br/>
            <a:r>
              <a:t>mit PowerPoint</a:t>
            </a:r>
          </a:p>
        </p:txBody>
      </p:sp>
      <p:sp>
        <p:nvSpPr>
          <p:cNvPr id="812" name="Setze deine Gedanken neu zusammen!"/>
          <p:cNvSpPr txBox="1"/>
          <p:nvPr/>
        </p:nvSpPr>
        <p:spPr>
          <a:xfrm>
            <a:off x="2517219" y="10407649"/>
            <a:ext cx="19349561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12500">
                <a:solidFill>
                  <a:srgbClr val="458E97"/>
                </a:solidFill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lvl1pPr>
          </a:lstStyle>
          <a:p>
            <a:pPr/>
            <a:r>
              <a:t>Setze deine Gedanken neu zusammen!</a:t>
            </a:r>
          </a:p>
        </p:txBody>
      </p:sp>
      <p:sp>
        <p:nvSpPr>
          <p:cNvPr id="813" name=":"/>
          <p:cNvSpPr txBox="1"/>
          <p:nvPr/>
        </p:nvSpPr>
        <p:spPr>
          <a:xfrm rot="16200000">
            <a:off x="13897818" y="405383"/>
            <a:ext cx="449164" cy="142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10000">
                <a:solidFill>
                  <a:srgbClr val="C5473B"/>
                </a:solidFill>
                <a:latin typeface="Moon Bold"/>
                <a:ea typeface="Moon Bold"/>
                <a:cs typeface="Moon Bold"/>
                <a:sym typeface="Moon Bold"/>
              </a:defRPr>
            </a:lvl1pPr>
          </a:lstStyle>
          <a:p>
            <a:pPr>
              <a:defRPr>
                <a:solidFill>
                  <a:srgbClr val="D99F3A"/>
                </a:solidFill>
              </a:defRPr>
            </a:pPr>
            <a:r>
              <a:rPr>
                <a:solidFill>
                  <a:srgbClr val="C5473B"/>
                </a:solidFill>
              </a:rPr>
              <a:t>:</a:t>
            </a:r>
          </a:p>
        </p:txBody>
      </p:sp>
      <p:pic>
        <p:nvPicPr>
          <p:cNvPr id="814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1397" y="12491652"/>
            <a:ext cx="4321206" cy="794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2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iStock-1208866508.mp4" descr="iStock-1208866508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457028" y="-437645"/>
            <a:ext cx="25940071" cy="14591290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ZAHLEN, DATEN &amp; FAKTEN"/>
          <p:cNvSpPr txBox="1"/>
          <p:nvPr/>
        </p:nvSpPr>
        <p:spPr>
          <a:xfrm>
            <a:off x="7129780" y="9239249"/>
            <a:ext cx="1571244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E2312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ZAHLEN, DATEN &amp; FAKTEN</a:t>
            </a:r>
          </a:p>
        </p:txBody>
      </p:sp>
      <p:sp>
        <p:nvSpPr>
          <p:cNvPr id="818" name="RHETORIK:…"/>
          <p:cNvSpPr txBox="1"/>
          <p:nvPr/>
        </p:nvSpPr>
        <p:spPr>
          <a:xfrm>
            <a:off x="6787514" y="2184400"/>
            <a:ext cx="16396971" cy="645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RHETORIK:</a:t>
            </a:r>
          </a:p>
          <a:p>
            <a:pPr>
              <a:defRPr sz="10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HÄNDE, LÄCHELN, PAUSEN,</a:t>
            </a:r>
          </a:p>
          <a:p>
            <a:pPr>
              <a:defRPr sz="10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KERNBOTSCHAFTEN, </a:t>
            </a:r>
          </a:p>
          <a:p>
            <a:pPr>
              <a:defRPr sz="10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INTERAKTION, ETC.</a:t>
            </a:r>
          </a:p>
        </p:txBody>
      </p:sp>
      <p:pic>
        <p:nvPicPr>
          <p:cNvPr id="819" name="RH Logo + Schriftzug WEISS.png" descr="RH Logo + Schriftzug WEIS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6797" y="12260310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816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8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16"/>
                  </p:tgtEl>
                </p:cond>
              </p:nextCondLst>
            </p:seq>
          </p:childTnLst>
        </p:cTn>
      </p:par>
    </p:tnLst>
    <p:bldLst>
      <p:bldP build="whole" bldLvl="1" animBg="1" rev="0" advAuto="0" spid="818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iStock-1208866508.mp4" descr="iStock-1208866508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457028" y="-437645"/>
            <a:ext cx="25940071" cy="14591290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AUFREGUNG, NERVOSITÄT,…"/>
          <p:cNvSpPr txBox="1"/>
          <p:nvPr/>
        </p:nvSpPr>
        <p:spPr>
          <a:xfrm>
            <a:off x="6933565" y="8445500"/>
            <a:ext cx="16104871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solidFill>
                  <a:srgbClr val="E2312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AUFREGUNG, NERVOSITÄT,</a:t>
            </a:r>
          </a:p>
          <a:p>
            <a:pPr>
              <a:defRPr sz="10000">
                <a:solidFill>
                  <a:srgbClr val="E2312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BLACK-OUT-ANGST, ETC.</a:t>
            </a:r>
          </a:p>
        </p:txBody>
      </p:sp>
      <p:sp>
        <p:nvSpPr>
          <p:cNvPr id="823" name="SELBSTVERTRAUEN,…"/>
          <p:cNvSpPr txBox="1"/>
          <p:nvPr/>
        </p:nvSpPr>
        <p:spPr>
          <a:xfrm>
            <a:off x="8681085" y="2063750"/>
            <a:ext cx="12609831" cy="486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SELBSTVERTRAUEN,</a:t>
            </a:r>
          </a:p>
          <a:p>
            <a:pPr>
              <a:defRPr sz="10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KLARHEIT, FOKUS, </a:t>
            </a:r>
          </a:p>
          <a:p>
            <a:pPr>
              <a:defRPr sz="10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PRÄSENZ, ETC.</a:t>
            </a:r>
          </a:p>
        </p:txBody>
      </p:sp>
      <p:pic>
        <p:nvPicPr>
          <p:cNvPr id="824" name="RH Logo + Schriftzug WEISS.png" descr="RH Logo + Schriftzug WEIS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6797" y="12260310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2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8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21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„Wert(e)volle Kommunikation im Digitalen Wandel“"/>
          <p:cNvSpPr txBox="1"/>
          <p:nvPr/>
        </p:nvSpPr>
        <p:spPr>
          <a:xfrm>
            <a:off x="1474317" y="6235699"/>
            <a:ext cx="2143536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7200">
                <a:solidFill>
                  <a:srgbClr val="FFFFFF"/>
                </a:solidFill>
                <a:latin typeface="Snell Roundhand Black"/>
                <a:ea typeface="Snell Roundhand Black"/>
                <a:cs typeface="Snell Roundhand Black"/>
                <a:sym typeface="Snell Roundhand Black"/>
              </a:defRPr>
            </a:lvl1pPr>
          </a:lstStyle>
          <a:p>
            <a:pPr/>
            <a:r>
              <a:t>„Wert(e)volle Kommunikation im Digitalen Wandel“</a:t>
            </a:r>
          </a:p>
        </p:txBody>
      </p:sp>
      <p:pic>
        <p:nvPicPr>
          <p:cNvPr id="827" name="motivation-und-zielsetzung-erfolg-success.jpg" descr="motivation-und-zielsetzung-erfolg-succes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88561" y="-6501088"/>
            <a:ext cx="36481656" cy="20523415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für mehr Freiraum…"/>
          <p:cNvSpPr txBox="1"/>
          <p:nvPr/>
        </p:nvSpPr>
        <p:spPr>
          <a:xfrm>
            <a:off x="13507629" y="5600700"/>
            <a:ext cx="9573541" cy="454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b="1" sz="72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br>
              <a:rPr sz="13300"/>
            </a:br>
            <a:r>
              <a:rPr sz="7800"/>
              <a:t>für mehr Freiraum</a:t>
            </a:r>
            <a:endParaRPr sz="7400"/>
          </a:p>
          <a:p>
            <a:pPr defTabSz="825500">
              <a:defRPr b="1" sz="72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7400"/>
              <a:t>in Powerpoint &amp; Co.</a:t>
            </a:r>
          </a:p>
        </p:txBody>
      </p:sp>
      <p:pic>
        <p:nvPicPr>
          <p:cNvPr id="829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65413" y="7568143"/>
            <a:ext cx="9457971" cy="127001"/>
          </a:xfrm>
          <a:prstGeom prst="rect">
            <a:avLst/>
          </a:prstGeom>
        </p:spPr>
      </p:pic>
      <p:pic>
        <p:nvPicPr>
          <p:cNvPr id="831" name="Logo_gross Kopie.png" descr="Logo_gross Kop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5370" y="12282982"/>
            <a:ext cx="878727" cy="719861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DIE RHETORIKHELDEN"/>
          <p:cNvSpPr txBox="1"/>
          <p:nvPr/>
        </p:nvSpPr>
        <p:spPr>
          <a:xfrm>
            <a:off x="2187871" y="12357162"/>
            <a:ext cx="31257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defRPr>
            </a:lvl1pPr>
          </a:lstStyle>
          <a:p>
            <a:pPr/>
            <a:r>
              <a:t>DIE RHETORIKHELDEN</a:t>
            </a:r>
          </a:p>
        </p:txBody>
      </p:sp>
      <p:pic>
        <p:nvPicPr>
          <p:cNvPr id="833" name="giphy-1.gif" descr="giphy-1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7523" y="5222501"/>
            <a:ext cx="4980138" cy="48182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34" name="Optionen"/>
          <p:cNvSpPr txBox="1"/>
          <p:nvPr/>
        </p:nvSpPr>
        <p:spPr>
          <a:xfrm>
            <a:off x="13612417" y="4698999"/>
            <a:ext cx="9363965" cy="492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b="1" sz="150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16000"/>
              <a:t>Optionen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910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Bildschirmfoto 2019-09-02 um 19.47.28.png" descr="Bildschirmfoto 2019-09-02 um 19.4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35895" y="14259"/>
            <a:ext cx="26673021" cy="15521427"/>
          </a:xfrm>
          <a:prstGeom prst="rect">
            <a:avLst/>
          </a:prstGeom>
          <a:ln w="12700">
            <a:miter lim="400000"/>
          </a:ln>
        </p:spPr>
      </p:pic>
      <p:sp>
        <p:nvSpPr>
          <p:cNvPr id="837" name="Powerpoint &amp; Co. | Der „Klassiker“"/>
          <p:cNvSpPr txBox="1"/>
          <p:nvPr/>
        </p:nvSpPr>
        <p:spPr>
          <a:xfrm>
            <a:off x="5538470" y="904882"/>
            <a:ext cx="13307061" cy="157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Powerpoint &amp; Co. | Der „Klassiker“</a:t>
            </a:r>
          </a:p>
        </p:txBody>
      </p:sp>
      <p:sp>
        <p:nvSpPr>
          <p:cNvPr id="838" name="Linie"/>
          <p:cNvSpPr/>
          <p:nvPr/>
        </p:nvSpPr>
        <p:spPr>
          <a:xfrm>
            <a:off x="7364847" y="5114257"/>
            <a:ext cx="4804612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39" name="Linie"/>
          <p:cNvSpPr/>
          <p:nvPr/>
        </p:nvSpPr>
        <p:spPr>
          <a:xfrm>
            <a:off x="19472881" y="10607805"/>
            <a:ext cx="3014453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40" name="Linie"/>
          <p:cNvSpPr/>
          <p:nvPr/>
        </p:nvSpPr>
        <p:spPr>
          <a:xfrm>
            <a:off x="19472278" y="9898186"/>
            <a:ext cx="3015661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41" name="iconmonstr-picture-4-240 (1).png" descr="iconmonstr-picture-4-240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0275" y="4246183"/>
            <a:ext cx="5537785" cy="5537785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Rechteck"/>
          <p:cNvSpPr/>
          <p:nvPr/>
        </p:nvSpPr>
        <p:spPr>
          <a:xfrm>
            <a:off x="1340237" y="3414755"/>
            <a:ext cx="5577862" cy="5876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43" name="Linie"/>
          <p:cNvSpPr/>
          <p:nvPr/>
        </p:nvSpPr>
        <p:spPr>
          <a:xfrm>
            <a:off x="19460182" y="11328083"/>
            <a:ext cx="3039852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44" name="iconmonstr-arrow-20-240.png" descr="iconmonstr-arrow-20-2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66691" y="11034247"/>
            <a:ext cx="587674" cy="587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conmonstr-arrow-20-240.png" descr="iconmonstr-arrow-20-2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66691" y="9596092"/>
            <a:ext cx="587674" cy="587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conmonstr-arrow-20-240.png" descr="iconmonstr-arrow-20-2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66691" y="10313969"/>
            <a:ext cx="587674" cy="587674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Linie"/>
          <p:cNvSpPr/>
          <p:nvPr/>
        </p:nvSpPr>
        <p:spPr>
          <a:xfrm>
            <a:off x="14752787" y="10607805"/>
            <a:ext cx="1600378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48" name="Linie"/>
          <p:cNvSpPr/>
          <p:nvPr/>
        </p:nvSpPr>
        <p:spPr>
          <a:xfrm>
            <a:off x="16831191" y="10607805"/>
            <a:ext cx="1416985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49" name="Linie"/>
          <p:cNvSpPr/>
          <p:nvPr/>
        </p:nvSpPr>
        <p:spPr>
          <a:xfrm>
            <a:off x="7364847" y="5991172"/>
            <a:ext cx="4804612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0" name="Linie"/>
          <p:cNvSpPr/>
          <p:nvPr/>
        </p:nvSpPr>
        <p:spPr>
          <a:xfrm>
            <a:off x="7364847" y="7015074"/>
            <a:ext cx="4804612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1" name="Linie"/>
          <p:cNvSpPr/>
          <p:nvPr/>
        </p:nvSpPr>
        <p:spPr>
          <a:xfrm>
            <a:off x="7364847" y="8038977"/>
            <a:ext cx="4804612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2" name="Linie"/>
          <p:cNvSpPr/>
          <p:nvPr/>
        </p:nvSpPr>
        <p:spPr>
          <a:xfrm>
            <a:off x="7364847" y="8950622"/>
            <a:ext cx="4804612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3" name="Quelle: Eine Präsentation ist keine wissenschaftliche Dissertation, denken aber leider viele!"/>
          <p:cNvSpPr txBox="1"/>
          <p:nvPr/>
        </p:nvSpPr>
        <p:spPr>
          <a:xfrm>
            <a:off x="1323001" y="12723489"/>
            <a:ext cx="1049426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Quelle: Eine Präsentation ist keine wissenschaftliche Dissertation, denken aber leider viele! </a:t>
            </a:r>
          </a:p>
        </p:txBody>
      </p:sp>
      <p:pic>
        <p:nvPicPr>
          <p:cNvPr id="854" name="iconmonstr-chart-18-240.png" descr="iconmonstr-chart-18-2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05392" y="3344204"/>
            <a:ext cx="4243073" cy="4243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iconmonstr-chart-13-240.png" descr="iconmonstr-chart-13-2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96036" y="10374889"/>
            <a:ext cx="2142233" cy="2142234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Linie"/>
          <p:cNvSpPr/>
          <p:nvPr/>
        </p:nvSpPr>
        <p:spPr>
          <a:xfrm>
            <a:off x="4594854" y="11192005"/>
            <a:ext cx="3039852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7" name="Linie"/>
          <p:cNvSpPr/>
          <p:nvPr/>
        </p:nvSpPr>
        <p:spPr>
          <a:xfrm>
            <a:off x="4620253" y="11912283"/>
            <a:ext cx="3014453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8" name="Linie"/>
          <p:cNvSpPr/>
          <p:nvPr/>
        </p:nvSpPr>
        <p:spPr>
          <a:xfrm>
            <a:off x="14654646" y="8950622"/>
            <a:ext cx="7755890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9" name="+ + + ZUSAMMENFASSUNG + + +"/>
          <p:cNvSpPr txBox="1"/>
          <p:nvPr/>
        </p:nvSpPr>
        <p:spPr>
          <a:xfrm>
            <a:off x="13466444" y="12192581"/>
            <a:ext cx="1013229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+ + + ZUSAMMENFASSUNG + + +</a:t>
            </a:r>
          </a:p>
        </p:txBody>
      </p:sp>
      <p:sp>
        <p:nvSpPr>
          <p:cNvPr id="860" name="17 %…"/>
          <p:cNvSpPr txBox="1"/>
          <p:nvPr/>
        </p:nvSpPr>
        <p:spPr>
          <a:xfrm>
            <a:off x="1344141" y="10658605"/>
            <a:ext cx="2896147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50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17 %</a:t>
            </a:r>
          </a:p>
          <a:p>
            <a:pPr defTabSz="825500">
              <a:defRPr sz="50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(+ 5,3 %)</a:t>
            </a:r>
          </a:p>
        </p:txBody>
      </p:sp>
      <p:sp>
        <p:nvSpPr>
          <p:cNvPr id="861" name="Rechteck"/>
          <p:cNvSpPr/>
          <p:nvPr/>
        </p:nvSpPr>
        <p:spPr>
          <a:xfrm>
            <a:off x="20066000" y="2794000"/>
            <a:ext cx="3014453" cy="47932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2" name="INFO…"/>
          <p:cNvSpPr txBox="1"/>
          <p:nvPr/>
        </p:nvSpPr>
        <p:spPr>
          <a:xfrm>
            <a:off x="20732247" y="4678340"/>
            <a:ext cx="1681957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5000">
                <a:solidFill>
                  <a:srgbClr val="B82F8C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INFO</a:t>
            </a:r>
          </a:p>
          <a:p>
            <a:pPr defTabSz="825500">
              <a:defRPr sz="5000">
                <a:solidFill>
                  <a:srgbClr val="B82F8C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BOX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hteck"/>
          <p:cNvSpPr/>
          <p:nvPr/>
        </p:nvSpPr>
        <p:spPr>
          <a:xfrm>
            <a:off x="15570251" y="-520959"/>
            <a:ext cx="9031514" cy="14331540"/>
          </a:xfrm>
          <a:prstGeom prst="rect">
            <a:avLst/>
          </a:prstGeom>
          <a:solidFill>
            <a:srgbClr val="FD22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4" name="Chronologie in Präsentationen"/>
          <p:cNvSpPr txBox="1"/>
          <p:nvPr/>
        </p:nvSpPr>
        <p:spPr>
          <a:xfrm>
            <a:off x="5685281" y="1293990"/>
            <a:ext cx="1301343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Chronologie in Präsentationen</a:t>
            </a:r>
          </a:p>
        </p:txBody>
      </p:sp>
      <p:sp>
        <p:nvSpPr>
          <p:cNvPr id="295" name="Linie"/>
          <p:cNvSpPr/>
          <p:nvPr/>
        </p:nvSpPr>
        <p:spPr>
          <a:xfrm flipV="1">
            <a:off x="1012907" y="10626738"/>
            <a:ext cx="22358186" cy="2760"/>
          </a:xfrm>
          <a:prstGeom prst="line">
            <a:avLst/>
          </a:prstGeom>
          <a:ln w="127000">
            <a:solidFill>
              <a:srgbClr val="FFFF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96" name="Linie"/>
          <p:cNvSpPr/>
          <p:nvPr/>
        </p:nvSpPr>
        <p:spPr>
          <a:xfrm flipV="1">
            <a:off x="15602001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97" name="Linie"/>
          <p:cNvSpPr/>
          <p:nvPr/>
        </p:nvSpPr>
        <p:spPr>
          <a:xfrm flipV="1">
            <a:off x="8781998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98" name="Linie"/>
          <p:cNvSpPr/>
          <p:nvPr/>
        </p:nvSpPr>
        <p:spPr>
          <a:xfrm flipV="1">
            <a:off x="19012002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299" name="Linie"/>
          <p:cNvSpPr/>
          <p:nvPr/>
        </p:nvSpPr>
        <p:spPr>
          <a:xfrm flipV="1">
            <a:off x="5371997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00" name="Linie"/>
          <p:cNvSpPr/>
          <p:nvPr/>
        </p:nvSpPr>
        <p:spPr>
          <a:xfrm flipV="1">
            <a:off x="1961996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01" name="Linie"/>
          <p:cNvSpPr/>
          <p:nvPr/>
        </p:nvSpPr>
        <p:spPr>
          <a:xfrm flipV="1">
            <a:off x="22422003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02" name="Linie"/>
          <p:cNvSpPr/>
          <p:nvPr/>
        </p:nvSpPr>
        <p:spPr>
          <a:xfrm flipV="1">
            <a:off x="13897000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03" name="Linie"/>
          <p:cNvSpPr/>
          <p:nvPr/>
        </p:nvSpPr>
        <p:spPr>
          <a:xfrm flipV="1">
            <a:off x="17307001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04" name="Linie"/>
          <p:cNvSpPr/>
          <p:nvPr/>
        </p:nvSpPr>
        <p:spPr>
          <a:xfrm flipV="1">
            <a:off x="20717003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05" name="Linie"/>
          <p:cNvSpPr/>
          <p:nvPr/>
        </p:nvSpPr>
        <p:spPr>
          <a:xfrm flipV="1">
            <a:off x="10486999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06" name="Linie"/>
          <p:cNvSpPr/>
          <p:nvPr/>
        </p:nvSpPr>
        <p:spPr>
          <a:xfrm flipV="1">
            <a:off x="7076998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07" name="Linie"/>
          <p:cNvSpPr/>
          <p:nvPr/>
        </p:nvSpPr>
        <p:spPr>
          <a:xfrm flipV="1">
            <a:off x="3666996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pic>
        <p:nvPicPr>
          <p:cNvPr id="308" name="RH Logo + Schriftzug WEISS.png" descr="RH Logo + Schriftzug WEI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197" y="500110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309" name="Linie"/>
          <p:cNvSpPr/>
          <p:nvPr/>
        </p:nvSpPr>
        <p:spPr>
          <a:xfrm flipV="1">
            <a:off x="12191999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10" name="0"/>
          <p:cNvSpPr txBox="1"/>
          <p:nvPr/>
        </p:nvSpPr>
        <p:spPr>
          <a:xfrm>
            <a:off x="1656434" y="11436350"/>
            <a:ext cx="61112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311" name="5"/>
          <p:cNvSpPr txBox="1"/>
          <p:nvPr/>
        </p:nvSpPr>
        <p:spPr>
          <a:xfrm>
            <a:off x="5079770" y="11436350"/>
            <a:ext cx="58445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12" name="10"/>
          <p:cNvSpPr txBox="1"/>
          <p:nvPr/>
        </p:nvSpPr>
        <p:spPr>
          <a:xfrm>
            <a:off x="8290508" y="11436350"/>
            <a:ext cx="95631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313" name="15"/>
          <p:cNvSpPr txBox="1"/>
          <p:nvPr/>
        </p:nvSpPr>
        <p:spPr>
          <a:xfrm>
            <a:off x="11886437" y="11436350"/>
            <a:ext cx="92964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15</a:t>
            </a:r>
          </a:p>
        </p:txBody>
      </p:sp>
      <p:sp>
        <p:nvSpPr>
          <p:cNvPr id="314" name="20"/>
          <p:cNvSpPr txBox="1"/>
          <p:nvPr/>
        </p:nvSpPr>
        <p:spPr>
          <a:xfrm>
            <a:off x="15061362" y="11436350"/>
            <a:ext cx="108127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315" name="25"/>
          <p:cNvSpPr txBox="1"/>
          <p:nvPr/>
        </p:nvSpPr>
        <p:spPr>
          <a:xfrm>
            <a:off x="18484698" y="11436350"/>
            <a:ext cx="105460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25</a:t>
            </a:r>
          </a:p>
        </p:txBody>
      </p:sp>
      <p:sp>
        <p:nvSpPr>
          <p:cNvPr id="316" name="30"/>
          <p:cNvSpPr txBox="1"/>
          <p:nvPr/>
        </p:nvSpPr>
        <p:spPr>
          <a:xfrm>
            <a:off x="21876411" y="11436350"/>
            <a:ext cx="109118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317" name="Linie"/>
          <p:cNvSpPr/>
          <p:nvPr/>
        </p:nvSpPr>
        <p:spPr>
          <a:xfrm flipV="1">
            <a:off x="1029392" y="2333582"/>
            <a:ext cx="1" cy="8029618"/>
          </a:xfrm>
          <a:prstGeom prst="line">
            <a:avLst/>
          </a:prstGeom>
          <a:ln w="127000">
            <a:solidFill>
              <a:srgbClr val="FFFFFF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4" name="Verbindungslinie"/>
          <p:cNvSpPr/>
          <p:nvPr/>
        </p:nvSpPr>
        <p:spPr>
          <a:xfrm>
            <a:off x="1376903" y="4343233"/>
            <a:ext cx="16001279" cy="5381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0535" y="19389"/>
                  <a:pt x="17735" y="12189"/>
                  <a:pt x="21600" y="0"/>
                </a:cubicBezTo>
              </a:path>
            </a:pathLst>
          </a:custGeom>
          <a:ln w="1905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25" name="Verbindungslinie"/>
          <p:cNvSpPr/>
          <p:nvPr/>
        </p:nvSpPr>
        <p:spPr>
          <a:xfrm>
            <a:off x="17595248" y="2724157"/>
            <a:ext cx="4948875" cy="1710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1" fill="norm" stroke="1" extrusionOk="0">
                <a:moveTo>
                  <a:pt x="0" y="13501"/>
                </a:moveTo>
                <a:cubicBezTo>
                  <a:pt x="7486" y="-5369"/>
                  <a:pt x="14686" y="-4459"/>
                  <a:pt x="21600" y="16231"/>
                </a:cubicBezTo>
              </a:path>
            </a:pathLst>
          </a:custGeom>
          <a:ln w="1905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20" name="Dingbat-X"/>
          <p:cNvSpPr/>
          <p:nvPr/>
        </p:nvSpPr>
        <p:spPr>
          <a:xfrm>
            <a:off x="19671462" y="1504427"/>
            <a:ext cx="2091082" cy="2470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1" name="Dingbat-X"/>
          <p:cNvSpPr/>
          <p:nvPr/>
        </p:nvSpPr>
        <p:spPr>
          <a:xfrm>
            <a:off x="12443693" y="6732333"/>
            <a:ext cx="919014" cy="1085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322" name="Dingbat-X"/>
          <p:cNvSpPr/>
          <p:nvPr/>
        </p:nvSpPr>
        <p:spPr>
          <a:xfrm>
            <a:off x="8379505" y="8021091"/>
            <a:ext cx="804988" cy="951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323" name="Dingbat-X"/>
          <p:cNvSpPr/>
          <p:nvPr/>
        </p:nvSpPr>
        <p:spPr>
          <a:xfrm>
            <a:off x="13589894" y="5888637"/>
            <a:ext cx="1279841" cy="1512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47BF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" grpId="2"/>
      <p:bldP build="whole" bldLvl="1" animBg="1" rev="0" advAuto="0" spid="320" grpId="1"/>
      <p:bldP build="whole" bldLvl="1" animBg="1" rev="0" advAuto="0" spid="321" grpId="3"/>
      <p:bldP build="whole" bldLvl="1" animBg="1" rev="0" advAuto="0" spid="323" grpId="4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910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Bildschirmfoto 2019-09-02 um 19.47.28.png" descr="Bildschirmfoto 2019-09-02 um 19.4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0264" y="-14104"/>
            <a:ext cx="26721759" cy="15549790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„Das Gehirn arbeitet am Limit“"/>
          <p:cNvSpPr txBox="1"/>
          <p:nvPr/>
        </p:nvSpPr>
        <p:spPr>
          <a:xfrm>
            <a:off x="6230620" y="904882"/>
            <a:ext cx="11922761" cy="157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„Das Gehirn arbeitet am Limit“</a:t>
            </a:r>
          </a:p>
        </p:txBody>
      </p:sp>
      <p:sp>
        <p:nvSpPr>
          <p:cNvPr id="866" name="Rechteck"/>
          <p:cNvSpPr/>
          <p:nvPr/>
        </p:nvSpPr>
        <p:spPr>
          <a:xfrm>
            <a:off x="984637" y="4278163"/>
            <a:ext cx="4925598" cy="94433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7" name="Rechteck"/>
          <p:cNvSpPr/>
          <p:nvPr/>
        </p:nvSpPr>
        <p:spPr>
          <a:xfrm>
            <a:off x="6749494" y="4278163"/>
            <a:ext cx="4724283" cy="94433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8" name="Rechteck"/>
          <p:cNvSpPr/>
          <p:nvPr/>
        </p:nvSpPr>
        <p:spPr>
          <a:xfrm>
            <a:off x="12313037" y="4278163"/>
            <a:ext cx="4724282" cy="94433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9" name="Rechteck"/>
          <p:cNvSpPr/>
          <p:nvPr/>
        </p:nvSpPr>
        <p:spPr>
          <a:xfrm>
            <a:off x="17876580" y="11109473"/>
            <a:ext cx="4724282" cy="26120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70" name="SEHEN…"/>
          <p:cNvSpPr txBox="1"/>
          <p:nvPr/>
        </p:nvSpPr>
        <p:spPr>
          <a:xfrm>
            <a:off x="2273321" y="4890754"/>
            <a:ext cx="2348231" cy="308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0000">
                <a:solidFill>
                  <a:srgbClr val="B82F8C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SEHEN</a:t>
            </a:r>
          </a:p>
          <a:p>
            <a:pPr defTabSz="825500">
              <a:defRPr sz="10000">
                <a:solidFill>
                  <a:srgbClr val="B82F8C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30%</a:t>
            </a:r>
          </a:p>
        </p:txBody>
      </p:sp>
      <p:sp>
        <p:nvSpPr>
          <p:cNvPr id="871" name="HÖREN…"/>
          <p:cNvSpPr txBox="1"/>
          <p:nvPr/>
        </p:nvSpPr>
        <p:spPr>
          <a:xfrm>
            <a:off x="7854971" y="4890754"/>
            <a:ext cx="2513331" cy="308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0000">
                <a:solidFill>
                  <a:srgbClr val="B82F8C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HÖREN</a:t>
            </a:r>
          </a:p>
          <a:p>
            <a:pPr defTabSz="825500">
              <a:defRPr sz="10000">
                <a:solidFill>
                  <a:srgbClr val="B82F8C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30%</a:t>
            </a:r>
          </a:p>
        </p:txBody>
      </p:sp>
      <p:sp>
        <p:nvSpPr>
          <p:cNvPr id="872" name="VERSTEHEN 30%"/>
          <p:cNvSpPr txBox="1"/>
          <p:nvPr/>
        </p:nvSpPr>
        <p:spPr>
          <a:xfrm>
            <a:off x="12570153" y="4890754"/>
            <a:ext cx="4210051" cy="308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0000">
                <a:solidFill>
                  <a:srgbClr val="B82F8C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VERSTEHEN</a:t>
            </a:r>
            <a:br/>
            <a:r>
              <a:t>30%</a:t>
            </a:r>
          </a:p>
        </p:txBody>
      </p:sp>
      <p:sp>
        <p:nvSpPr>
          <p:cNvPr id="873" name="ÜBERSPRUNGS-…"/>
          <p:cNvSpPr txBox="1"/>
          <p:nvPr/>
        </p:nvSpPr>
        <p:spPr>
          <a:xfrm>
            <a:off x="17447896" y="6209669"/>
            <a:ext cx="5581651" cy="459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0000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ÜBERSPRUNGS-</a:t>
            </a:r>
          </a:p>
          <a:p>
            <a:pPr defTabSz="825500">
              <a:defRPr sz="10000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HANDLUNGEN</a:t>
            </a:r>
            <a:br/>
            <a:r>
              <a:t>10%</a:t>
            </a:r>
          </a:p>
        </p:txBody>
      </p:sp>
      <p:pic>
        <p:nvPicPr>
          <p:cNvPr id="874" name="Logo_gross Kopie.png" descr="Logo_gross Kop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30571" y="583345"/>
            <a:ext cx="3188482" cy="2612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„Wert(e)volle Kommunikation im Digitalen Wandel“"/>
          <p:cNvSpPr txBox="1"/>
          <p:nvPr/>
        </p:nvSpPr>
        <p:spPr>
          <a:xfrm>
            <a:off x="1474317" y="6235699"/>
            <a:ext cx="2143536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7200">
                <a:solidFill>
                  <a:srgbClr val="FFFFFF"/>
                </a:solidFill>
                <a:latin typeface="Snell Roundhand Black"/>
                <a:ea typeface="Snell Roundhand Black"/>
                <a:cs typeface="Snell Roundhand Black"/>
                <a:sym typeface="Snell Roundhand Black"/>
              </a:defRPr>
            </a:lvl1pPr>
          </a:lstStyle>
          <a:p>
            <a:pPr/>
            <a:r>
              <a:t>„Wert(e)volle Kommunikation im Digitalen Wandel“</a:t>
            </a:r>
          </a:p>
        </p:txBody>
      </p:sp>
      <p:pic>
        <p:nvPicPr>
          <p:cNvPr id="877" name="motivation-und-zielsetzung-erfolg-success.jpg" descr="motivation-und-zielsetzung-erfolg-succes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88561" y="-6501088"/>
            <a:ext cx="36481656" cy="20523415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für mehr Freiraum…"/>
          <p:cNvSpPr txBox="1"/>
          <p:nvPr/>
        </p:nvSpPr>
        <p:spPr>
          <a:xfrm>
            <a:off x="13507629" y="5600700"/>
            <a:ext cx="9573541" cy="454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b="1" sz="72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br>
              <a:rPr sz="13300"/>
            </a:br>
            <a:r>
              <a:rPr sz="7800"/>
              <a:t>für mehr Freiraum</a:t>
            </a:r>
            <a:endParaRPr sz="7400"/>
          </a:p>
          <a:p>
            <a:pPr defTabSz="825500">
              <a:defRPr b="1" sz="72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7400"/>
              <a:t>in Powerpoint &amp; Co.</a:t>
            </a:r>
          </a:p>
        </p:txBody>
      </p:sp>
      <p:pic>
        <p:nvPicPr>
          <p:cNvPr id="879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65413" y="7568143"/>
            <a:ext cx="9457971" cy="127001"/>
          </a:xfrm>
          <a:prstGeom prst="rect">
            <a:avLst/>
          </a:prstGeom>
        </p:spPr>
      </p:pic>
      <p:pic>
        <p:nvPicPr>
          <p:cNvPr id="881" name="Logo_gross Kopie.png" descr="Logo_gross Kop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5370" y="12282982"/>
            <a:ext cx="878727" cy="719861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DIE RHETORIKHELDEN"/>
          <p:cNvSpPr txBox="1"/>
          <p:nvPr/>
        </p:nvSpPr>
        <p:spPr>
          <a:xfrm>
            <a:off x="2187871" y="12357162"/>
            <a:ext cx="31257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defRPr>
            </a:lvl1pPr>
          </a:lstStyle>
          <a:p>
            <a:pPr/>
            <a:r>
              <a:t>DIE RHETORIKHELDEN</a:t>
            </a:r>
          </a:p>
        </p:txBody>
      </p:sp>
      <p:pic>
        <p:nvPicPr>
          <p:cNvPr id="883" name="giphy-1.gif" descr="giphy-1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7523" y="5222501"/>
            <a:ext cx="4980138" cy="48182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84" name="Optionen"/>
          <p:cNvSpPr txBox="1"/>
          <p:nvPr/>
        </p:nvSpPr>
        <p:spPr>
          <a:xfrm>
            <a:off x="13612417" y="4698999"/>
            <a:ext cx="9363965" cy="492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b="1" sz="150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16000"/>
              <a:t>Optionen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910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Bildschirmfoto 2019-09-02 um 19.47.28.png" descr="Bildschirmfoto 2019-09-02 um 19.4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4633" y="923514"/>
            <a:ext cx="25110497" cy="1461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iconmonstr-speech-bubble-19-240.png" descr="iconmonstr-speech-bubble-19-2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0" y="2531533"/>
            <a:ext cx="3048000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VORLESEN / ABLESEN"/>
          <p:cNvSpPr txBox="1"/>
          <p:nvPr/>
        </p:nvSpPr>
        <p:spPr>
          <a:xfrm>
            <a:off x="4272279" y="7001713"/>
            <a:ext cx="15839441" cy="3037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VORLESEN / ABLESEN</a:t>
            </a:r>
          </a:p>
        </p:txBody>
      </p:sp>
      <p:sp>
        <p:nvSpPr>
          <p:cNvPr id="889" name="Linie"/>
          <p:cNvSpPr/>
          <p:nvPr/>
        </p:nvSpPr>
        <p:spPr>
          <a:xfrm>
            <a:off x="9437493" y="6148916"/>
            <a:ext cx="550901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90" name="Logo_gross Kopie.png" descr="Logo_gross Kop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52636" y="11461715"/>
            <a:ext cx="878727" cy="719862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DIE RHETORIKHELDEN"/>
          <p:cNvSpPr txBox="1"/>
          <p:nvPr/>
        </p:nvSpPr>
        <p:spPr>
          <a:xfrm>
            <a:off x="10629138" y="12365628"/>
            <a:ext cx="31257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defRPr>
            </a:lvl1pPr>
          </a:lstStyle>
          <a:p>
            <a:pPr/>
            <a:r>
              <a:t>DIE RHETORIKHELDEN</a:t>
            </a:r>
          </a:p>
        </p:txBody>
      </p:sp>
      <p:sp>
        <p:nvSpPr>
          <p:cNvPr id="892" name="1"/>
          <p:cNvSpPr txBox="1"/>
          <p:nvPr/>
        </p:nvSpPr>
        <p:spPr>
          <a:xfrm>
            <a:off x="8558359" y="5360885"/>
            <a:ext cx="645161" cy="157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910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Bildschirmfoto 2019-09-02 um 19.47.28.png" descr="Bildschirmfoto 2019-09-02 um 19.4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4633" y="923514"/>
            <a:ext cx="25110497" cy="14612172"/>
          </a:xfrm>
          <a:prstGeom prst="rect">
            <a:avLst/>
          </a:prstGeom>
          <a:ln w="12700">
            <a:miter lim="400000"/>
          </a:ln>
        </p:spPr>
      </p:pic>
      <p:sp>
        <p:nvSpPr>
          <p:cNvPr id="895" name="INHALTE VERTEILEN"/>
          <p:cNvSpPr txBox="1"/>
          <p:nvPr/>
        </p:nvSpPr>
        <p:spPr>
          <a:xfrm>
            <a:off x="5040629" y="7234811"/>
            <a:ext cx="14302741" cy="3037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INHALTE VERTEILEN</a:t>
            </a:r>
          </a:p>
        </p:txBody>
      </p:sp>
      <p:sp>
        <p:nvSpPr>
          <p:cNvPr id="896" name="Linie"/>
          <p:cNvSpPr/>
          <p:nvPr/>
        </p:nvSpPr>
        <p:spPr>
          <a:xfrm>
            <a:off x="9437493" y="6033029"/>
            <a:ext cx="550901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97" name="iconmonstr-square-3-240.png" descr="iconmonstr-square-3-2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2964" y="2209800"/>
            <a:ext cx="3048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iconmonstr-square-3-240.png" descr="iconmonstr-square-3-2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3260" y="2990783"/>
            <a:ext cx="1486033" cy="1486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conmonstr-square-3-240.png" descr="iconmonstr-square-3-2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49661" y="2990783"/>
            <a:ext cx="1486033" cy="1486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iconmonstr-square-3-240.png" descr="iconmonstr-square-3-2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92061" y="2990783"/>
            <a:ext cx="1486033" cy="1486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iconmonstr-square-3-240.png" descr="iconmonstr-square-3-2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20861" y="2990783"/>
            <a:ext cx="1486033" cy="1486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conmonstr-arrow-20-240.png" descr="iconmonstr-arrow-20-2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76620" y="2763308"/>
            <a:ext cx="1940985" cy="1940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Logo_gross Kopie.png" descr="Logo_gross Kop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52636" y="11461715"/>
            <a:ext cx="878727" cy="719862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DIE RHETORIKHELDEN"/>
          <p:cNvSpPr txBox="1"/>
          <p:nvPr/>
        </p:nvSpPr>
        <p:spPr>
          <a:xfrm>
            <a:off x="10629138" y="12365628"/>
            <a:ext cx="31257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defRPr>
            </a:lvl1pPr>
          </a:lstStyle>
          <a:p>
            <a:pPr/>
            <a:r>
              <a:t>DIE RHETORIKHELDEN</a:t>
            </a:r>
          </a:p>
        </p:txBody>
      </p:sp>
      <p:sp>
        <p:nvSpPr>
          <p:cNvPr id="905" name="2"/>
          <p:cNvSpPr txBox="1"/>
          <p:nvPr/>
        </p:nvSpPr>
        <p:spPr>
          <a:xfrm>
            <a:off x="8558359" y="5244998"/>
            <a:ext cx="645161" cy="157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910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Bildschirmfoto 2019-09-02 um 19.47.28.png" descr="Bildschirmfoto 2019-09-02 um 19.4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4633" y="923514"/>
            <a:ext cx="25110497" cy="1461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8" name="Logo_gross Kopie.png" descr="Logo_gross Kop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52636" y="11461715"/>
            <a:ext cx="878727" cy="719862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DIE RHETORIKHELDEN"/>
          <p:cNvSpPr txBox="1"/>
          <p:nvPr/>
        </p:nvSpPr>
        <p:spPr>
          <a:xfrm>
            <a:off x="10629138" y="12365628"/>
            <a:ext cx="31257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defRPr>
            </a:lvl1pPr>
          </a:lstStyle>
          <a:p>
            <a:pPr/>
            <a:r>
              <a:t>DIE RHETORIKHELDEN</a:t>
            </a:r>
          </a:p>
        </p:txBody>
      </p:sp>
      <p:sp>
        <p:nvSpPr>
          <p:cNvPr id="910" name="FREIRAUM SCHAFFEN"/>
          <p:cNvSpPr txBox="1"/>
          <p:nvPr/>
        </p:nvSpPr>
        <p:spPr>
          <a:xfrm>
            <a:off x="4546600" y="7107100"/>
            <a:ext cx="15290801" cy="3037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FREIRAUM SCHAFFEN</a:t>
            </a:r>
          </a:p>
        </p:txBody>
      </p:sp>
      <p:sp>
        <p:nvSpPr>
          <p:cNvPr id="911" name="Linie"/>
          <p:cNvSpPr/>
          <p:nvPr/>
        </p:nvSpPr>
        <p:spPr>
          <a:xfrm>
            <a:off x="9437493" y="6254303"/>
            <a:ext cx="550901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12" name="iconmonstr-arrow-31-240.png" descr="iconmonstr-arrow-31-2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79278" y="2146664"/>
            <a:ext cx="2139620" cy="213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3" name="iconmonstr-arrow-31-240.png" descr="iconmonstr-arrow-31-2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60669" y="2146664"/>
            <a:ext cx="2139620" cy="213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4" name="iconmonstr-arrow-31-240.png" descr="iconmonstr-arrow-31-2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845" y="2146664"/>
            <a:ext cx="2139620" cy="213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iconmonstr-arrow-31-240.png" descr="iconmonstr-arrow-31-2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5102" y="2146664"/>
            <a:ext cx="2139620" cy="213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iconmonstr-speech-bubble-13-240.png" descr="iconmonstr-speech-bubble-13-2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88479" y="1583266"/>
            <a:ext cx="4207042" cy="4207042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3"/>
          <p:cNvSpPr txBox="1"/>
          <p:nvPr/>
        </p:nvSpPr>
        <p:spPr>
          <a:xfrm>
            <a:off x="8698658" y="5276706"/>
            <a:ext cx="645161" cy="157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910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Bildschirmfoto 2019-09-02 um 19.47.28.png" descr="Bildschirmfoto 2019-09-02 um 19.4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4633" y="923514"/>
            <a:ext cx="25110497" cy="14612172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VISUALISIEREN"/>
          <p:cNvSpPr txBox="1"/>
          <p:nvPr/>
        </p:nvSpPr>
        <p:spPr>
          <a:xfrm>
            <a:off x="6700520" y="7319908"/>
            <a:ext cx="10982961" cy="3037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VISUALISIEREN</a:t>
            </a:r>
          </a:p>
        </p:txBody>
      </p:sp>
      <p:sp>
        <p:nvSpPr>
          <p:cNvPr id="921" name="Linie"/>
          <p:cNvSpPr/>
          <p:nvPr/>
        </p:nvSpPr>
        <p:spPr>
          <a:xfrm>
            <a:off x="9437493" y="6337829"/>
            <a:ext cx="550901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22" name="Logo_gross Kopie.png" descr="Logo_gross Kop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52636" y="11461715"/>
            <a:ext cx="878727" cy="719862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DIE RHETORIKHELDEN"/>
          <p:cNvSpPr txBox="1"/>
          <p:nvPr/>
        </p:nvSpPr>
        <p:spPr>
          <a:xfrm>
            <a:off x="10629138" y="12365628"/>
            <a:ext cx="31257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defRPr>
            </a:lvl1pPr>
          </a:lstStyle>
          <a:p>
            <a:pPr/>
            <a:r>
              <a:t>DIE RHETORIKHELDEN</a:t>
            </a:r>
          </a:p>
        </p:txBody>
      </p:sp>
      <p:pic>
        <p:nvPicPr>
          <p:cNvPr id="924" name="iconmonstr-picture-4-240 (1).png" descr="iconmonstr-picture-4-240 (1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0446" y="2372817"/>
            <a:ext cx="3843107" cy="3843107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4"/>
          <p:cNvSpPr txBox="1"/>
          <p:nvPr/>
        </p:nvSpPr>
        <p:spPr>
          <a:xfrm>
            <a:off x="8558359" y="5360885"/>
            <a:ext cx="645161" cy="157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910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Bildschirmfoto 2019-09-02 um 19.47.28.png" descr="Bildschirmfoto 2019-09-02 um 19.4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4633" y="923514"/>
            <a:ext cx="25110497" cy="14612172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FREI REDEN"/>
          <p:cNvSpPr txBox="1"/>
          <p:nvPr/>
        </p:nvSpPr>
        <p:spPr>
          <a:xfrm>
            <a:off x="8101330" y="7038225"/>
            <a:ext cx="8181341" cy="3037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FREI REDEN</a:t>
            </a:r>
          </a:p>
        </p:txBody>
      </p:sp>
      <p:sp>
        <p:nvSpPr>
          <p:cNvPr id="929" name="Linie"/>
          <p:cNvSpPr/>
          <p:nvPr/>
        </p:nvSpPr>
        <p:spPr>
          <a:xfrm>
            <a:off x="9437493" y="6185429"/>
            <a:ext cx="550901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30" name="Logo_gross Kopie.png" descr="Logo_gross Kop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52636" y="11461715"/>
            <a:ext cx="878727" cy="719862"/>
          </a:xfrm>
          <a:prstGeom prst="rect">
            <a:avLst/>
          </a:prstGeom>
          <a:ln w="12700">
            <a:miter lim="400000"/>
          </a:ln>
        </p:spPr>
      </p:pic>
      <p:sp>
        <p:nvSpPr>
          <p:cNvPr id="931" name="DIE RHETORIKHELDEN"/>
          <p:cNvSpPr txBox="1"/>
          <p:nvPr/>
        </p:nvSpPr>
        <p:spPr>
          <a:xfrm>
            <a:off x="10629138" y="12365628"/>
            <a:ext cx="31257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defRPr>
            </a:lvl1pPr>
          </a:lstStyle>
          <a:p>
            <a:pPr/>
            <a:r>
              <a:t>DIE RHETORIKHELDEN</a:t>
            </a:r>
          </a:p>
        </p:txBody>
      </p:sp>
      <p:pic>
        <p:nvPicPr>
          <p:cNvPr id="932" name="iconmonstr-idea-10-240.png" descr="iconmonstr-idea-10-2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75751" y="2020060"/>
            <a:ext cx="3632498" cy="3632498"/>
          </a:xfrm>
          <a:prstGeom prst="rect">
            <a:avLst/>
          </a:prstGeom>
          <a:ln w="12700">
            <a:miter lim="400000"/>
          </a:ln>
        </p:spPr>
      </p:pic>
      <p:sp>
        <p:nvSpPr>
          <p:cNvPr id="933" name="5"/>
          <p:cNvSpPr txBox="1"/>
          <p:nvPr/>
        </p:nvSpPr>
        <p:spPr>
          <a:xfrm>
            <a:off x="8558359" y="5360885"/>
            <a:ext cx="645161" cy="157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0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79F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97" y="1169656"/>
            <a:ext cx="10902555" cy="10902554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Wir sind die"/>
          <p:cNvSpPr txBox="1"/>
          <p:nvPr/>
        </p:nvSpPr>
        <p:spPr>
          <a:xfrm>
            <a:off x="10814571" y="3324644"/>
            <a:ext cx="12406859" cy="206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14900">
                <a:solidFill>
                  <a:srgbClr val="000000"/>
                </a:solidFill>
                <a:latin typeface="Moon Light"/>
                <a:ea typeface="Moon Light"/>
                <a:cs typeface="Moon Light"/>
                <a:sym typeface="Moon Light"/>
              </a:defRPr>
            </a:lvl1pPr>
          </a:lstStyle>
          <a:p>
            <a:pPr/>
            <a:r>
              <a:t>Wir sind die </a:t>
            </a:r>
          </a:p>
        </p:txBody>
      </p:sp>
      <p:sp>
        <p:nvSpPr>
          <p:cNvPr id="937" name="GENERATION"/>
          <p:cNvSpPr txBox="1"/>
          <p:nvPr/>
        </p:nvSpPr>
        <p:spPr>
          <a:xfrm>
            <a:off x="11030514" y="5811899"/>
            <a:ext cx="11974972" cy="2092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15000">
                <a:solidFill>
                  <a:srgbClr val="EA333A"/>
                </a:solidFill>
                <a:latin typeface="Moon Bold"/>
                <a:ea typeface="Moon Bold"/>
                <a:cs typeface="Moon Bold"/>
                <a:sym typeface="Moon Bold"/>
              </a:defRPr>
            </a:lvl1pPr>
          </a:lstStyle>
          <a:p>
            <a:pPr/>
            <a:r>
              <a:t>GENERATION</a:t>
            </a:r>
          </a:p>
        </p:txBody>
      </p:sp>
      <p:sp>
        <p:nvSpPr>
          <p:cNvPr id="938" name="INSTAGRAM"/>
          <p:cNvSpPr txBox="1"/>
          <p:nvPr/>
        </p:nvSpPr>
        <p:spPr>
          <a:xfrm>
            <a:off x="11066233" y="8120407"/>
            <a:ext cx="11903535" cy="2287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16500">
                <a:solidFill>
                  <a:srgbClr val="EF8D34"/>
                </a:solidFill>
                <a:latin typeface="Moon Bold"/>
                <a:ea typeface="Moon Bold"/>
                <a:cs typeface="Moon Bold"/>
                <a:sym typeface="Moon Bold"/>
              </a:defRPr>
            </a:lvl1pPr>
          </a:lstStyle>
          <a:p>
            <a:pPr/>
            <a:r>
              <a:t>INSTAGRAM</a:t>
            </a:r>
          </a:p>
        </p:txBody>
      </p:sp>
      <p:pic>
        <p:nvPicPr>
          <p:cNvPr id="939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5531" y="12068319"/>
            <a:ext cx="4321205" cy="794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Zum Bearbeiten doppelklick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2" name="Zum Bearbeiten doppelklicken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43" name="1497425611.jpg" descr="14974256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DIE RHETORIKHELDEN"/>
          <p:cNvSpPr txBox="1"/>
          <p:nvPr/>
        </p:nvSpPr>
        <p:spPr>
          <a:xfrm>
            <a:off x="10629138" y="12712424"/>
            <a:ext cx="31257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defRPr>
            </a:lvl1pPr>
          </a:lstStyle>
          <a:p>
            <a:pPr/>
            <a:r>
              <a:t>DIE RHETORIKHELDEN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01"/>
          <p:cNvSpPr txBox="1"/>
          <p:nvPr/>
        </p:nvSpPr>
        <p:spPr>
          <a:xfrm>
            <a:off x="13349331" y="2197583"/>
            <a:ext cx="1896746" cy="26660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500">
                <a:solidFill>
                  <a:srgbClr val="51A0A5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947" name="03"/>
          <p:cNvSpPr txBox="1"/>
          <p:nvPr/>
        </p:nvSpPr>
        <p:spPr>
          <a:xfrm>
            <a:off x="13349331" y="9665183"/>
            <a:ext cx="1896746" cy="2666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500">
                <a:solidFill>
                  <a:srgbClr val="363D4D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948" name="New Work…"/>
          <p:cNvSpPr txBox="1"/>
          <p:nvPr/>
        </p:nvSpPr>
        <p:spPr>
          <a:xfrm>
            <a:off x="16331310" y="10186491"/>
            <a:ext cx="5950586" cy="306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500">
                <a:solidFill>
                  <a:srgbClr val="373D4D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New Work</a:t>
            </a:r>
          </a:p>
          <a:p>
            <a:pPr algn="l">
              <a:defRPr sz="6500">
                <a:solidFill>
                  <a:srgbClr val="373D4D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pPr>
            <a:r>
              <a:t>Veränderungswille ist</a:t>
            </a:r>
          </a:p>
          <a:p>
            <a:pPr algn="l">
              <a:defRPr sz="6500">
                <a:solidFill>
                  <a:srgbClr val="373D4D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pPr>
            <a:r>
              <a:t>dein Karrierebooster</a:t>
            </a:r>
          </a:p>
        </p:txBody>
      </p:sp>
      <p:sp>
        <p:nvSpPr>
          <p:cNvPr id="949" name="Rhetorik…"/>
          <p:cNvSpPr txBox="1"/>
          <p:nvPr/>
        </p:nvSpPr>
        <p:spPr>
          <a:xfrm>
            <a:off x="16332899" y="2851149"/>
            <a:ext cx="4974845" cy="3060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500">
                <a:solidFill>
                  <a:srgbClr val="51A0A5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Rhetorik</a:t>
            </a:r>
          </a:p>
          <a:p>
            <a:pPr algn="l">
              <a:defRPr sz="6500">
                <a:solidFill>
                  <a:srgbClr val="51A0A5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pPr>
            <a:r>
              <a:t>Die Rhetorikpower</a:t>
            </a:r>
          </a:p>
          <a:p>
            <a:pPr algn="l">
              <a:defRPr sz="6500">
                <a:solidFill>
                  <a:srgbClr val="51A0A5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pPr>
            <a:r>
              <a:t>steckt in dir</a:t>
            </a:r>
          </a:p>
        </p:txBody>
      </p:sp>
      <p:sp>
        <p:nvSpPr>
          <p:cNvPr id="950" name="Digitaler Wandel…"/>
          <p:cNvSpPr txBox="1"/>
          <p:nvPr/>
        </p:nvSpPr>
        <p:spPr>
          <a:xfrm>
            <a:off x="16205834" y="6518820"/>
            <a:ext cx="6201538" cy="306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500">
                <a:solidFill>
                  <a:srgbClr val="5FAFD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Digitaler Wandel</a:t>
            </a:r>
          </a:p>
          <a:p>
            <a:pPr algn="l">
              <a:defRPr sz="6500">
                <a:solidFill>
                  <a:srgbClr val="5FAFDF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pPr>
            <a:r>
              <a:t>Digitalisierung beginnt</a:t>
            </a:r>
          </a:p>
          <a:p>
            <a:pPr algn="l">
              <a:defRPr sz="6500">
                <a:solidFill>
                  <a:srgbClr val="5FAFDF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pPr>
            <a:r>
              <a:t>in deinem Kopf</a:t>
            </a:r>
          </a:p>
        </p:txBody>
      </p:sp>
      <p:sp>
        <p:nvSpPr>
          <p:cNvPr id="951" name="02"/>
          <p:cNvSpPr txBox="1"/>
          <p:nvPr/>
        </p:nvSpPr>
        <p:spPr>
          <a:xfrm>
            <a:off x="13349331" y="5931383"/>
            <a:ext cx="1896746" cy="26660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500">
                <a:solidFill>
                  <a:srgbClr val="5FAFD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952" name="Tim Christopher Gasse: Rhetorik, Digitalisierung &amp; New Work"/>
          <p:cNvSpPr txBox="1"/>
          <p:nvPr/>
        </p:nvSpPr>
        <p:spPr>
          <a:xfrm>
            <a:off x="-2231097" y="227969"/>
            <a:ext cx="28846194" cy="157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10000">
                <a:gradFill flip="none" rotWithShape="1">
                  <a:gsLst>
                    <a:gs pos="0">
                      <a:srgbClr val="51A0A5"/>
                    </a:gs>
                    <a:gs pos="100000">
                      <a:srgbClr val="373D4D"/>
                    </a:gs>
                  </a:gsLst>
                  <a:lin ang="3437823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Tim Christopher Gasse: Rhetorik, Digitalisierung &amp; New Work</a:t>
            </a:r>
          </a:p>
        </p:txBody>
      </p:sp>
      <p:pic>
        <p:nvPicPr>
          <p:cNvPr id="953" name="Bildschirmfoto 2022-05-25 um 09.37.38.jpf" descr="Bildschirmfoto 2022-05-25 um 09.37.38.jp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6311" y="2312599"/>
            <a:ext cx="11461787" cy="10895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9" grpId="1"/>
      <p:bldP build="whole" bldLvl="1" animBg="1" rev="0" advAuto="0" spid="948" grpId="3"/>
      <p:bldP build="whole" bldLvl="1" animBg="1" rev="0" advAuto="0" spid="95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hteck"/>
          <p:cNvSpPr/>
          <p:nvPr/>
        </p:nvSpPr>
        <p:spPr>
          <a:xfrm>
            <a:off x="935072" y="-89159"/>
            <a:ext cx="7878678" cy="1433154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8" name="Rechteck"/>
          <p:cNvSpPr/>
          <p:nvPr/>
        </p:nvSpPr>
        <p:spPr>
          <a:xfrm>
            <a:off x="15570251" y="-520959"/>
            <a:ext cx="6883503" cy="14331540"/>
          </a:xfrm>
          <a:prstGeom prst="rect">
            <a:avLst/>
          </a:prstGeom>
          <a:solidFill>
            <a:srgbClr val="FD22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9" name="FINDE DEINEN WEG"/>
          <p:cNvSpPr txBox="1"/>
          <p:nvPr/>
        </p:nvSpPr>
        <p:spPr>
          <a:xfrm>
            <a:off x="-1010045" y="-2020105"/>
            <a:ext cx="9354084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FINDE DEINEN WEG</a:t>
            </a:r>
          </a:p>
        </p:txBody>
      </p:sp>
      <p:sp>
        <p:nvSpPr>
          <p:cNvPr id="330" name="Chronologie in Präsentationen"/>
          <p:cNvSpPr txBox="1"/>
          <p:nvPr/>
        </p:nvSpPr>
        <p:spPr>
          <a:xfrm>
            <a:off x="5685281" y="1293990"/>
            <a:ext cx="1301343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Chronologie in Präsentationen</a:t>
            </a:r>
          </a:p>
        </p:txBody>
      </p:sp>
      <p:sp>
        <p:nvSpPr>
          <p:cNvPr id="331" name="Linie"/>
          <p:cNvSpPr/>
          <p:nvPr/>
        </p:nvSpPr>
        <p:spPr>
          <a:xfrm flipV="1">
            <a:off x="1012907" y="10626738"/>
            <a:ext cx="22358186" cy="2760"/>
          </a:xfrm>
          <a:prstGeom prst="line">
            <a:avLst/>
          </a:prstGeom>
          <a:ln w="127000">
            <a:solidFill>
              <a:srgbClr val="FFFF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32" name="Linie"/>
          <p:cNvSpPr/>
          <p:nvPr/>
        </p:nvSpPr>
        <p:spPr>
          <a:xfrm flipV="1">
            <a:off x="15602001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33" name="Linie"/>
          <p:cNvSpPr/>
          <p:nvPr/>
        </p:nvSpPr>
        <p:spPr>
          <a:xfrm flipV="1">
            <a:off x="8781998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34" name="Linie"/>
          <p:cNvSpPr/>
          <p:nvPr/>
        </p:nvSpPr>
        <p:spPr>
          <a:xfrm flipV="1">
            <a:off x="19012002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35" name="Linie"/>
          <p:cNvSpPr/>
          <p:nvPr/>
        </p:nvSpPr>
        <p:spPr>
          <a:xfrm flipV="1">
            <a:off x="5371997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36" name="Linie"/>
          <p:cNvSpPr/>
          <p:nvPr/>
        </p:nvSpPr>
        <p:spPr>
          <a:xfrm flipV="1">
            <a:off x="1961996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37" name="Linie"/>
          <p:cNvSpPr/>
          <p:nvPr/>
        </p:nvSpPr>
        <p:spPr>
          <a:xfrm flipV="1">
            <a:off x="22422003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38" name="Linie"/>
          <p:cNvSpPr/>
          <p:nvPr/>
        </p:nvSpPr>
        <p:spPr>
          <a:xfrm flipV="1">
            <a:off x="13897000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39" name="Linie"/>
          <p:cNvSpPr/>
          <p:nvPr/>
        </p:nvSpPr>
        <p:spPr>
          <a:xfrm flipV="1">
            <a:off x="17307001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40" name="Linie"/>
          <p:cNvSpPr/>
          <p:nvPr/>
        </p:nvSpPr>
        <p:spPr>
          <a:xfrm flipV="1">
            <a:off x="20717003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41" name="Linie"/>
          <p:cNvSpPr/>
          <p:nvPr/>
        </p:nvSpPr>
        <p:spPr>
          <a:xfrm flipV="1">
            <a:off x="10486999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42" name="Linie"/>
          <p:cNvSpPr/>
          <p:nvPr/>
        </p:nvSpPr>
        <p:spPr>
          <a:xfrm flipV="1">
            <a:off x="7076998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43" name="Linie"/>
          <p:cNvSpPr/>
          <p:nvPr/>
        </p:nvSpPr>
        <p:spPr>
          <a:xfrm flipV="1">
            <a:off x="3666996" y="10230810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pic>
        <p:nvPicPr>
          <p:cNvPr id="344" name="RH Logo + Schriftzug WEISS.png" descr="RH Logo + Schriftzug WEI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197" y="500110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345" name="Linie"/>
          <p:cNvSpPr/>
          <p:nvPr/>
        </p:nvSpPr>
        <p:spPr>
          <a:xfrm flipV="1">
            <a:off x="12191999" y="9935967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46" name="0"/>
          <p:cNvSpPr txBox="1"/>
          <p:nvPr/>
        </p:nvSpPr>
        <p:spPr>
          <a:xfrm>
            <a:off x="1656434" y="11436350"/>
            <a:ext cx="61112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347" name="5"/>
          <p:cNvSpPr txBox="1"/>
          <p:nvPr/>
        </p:nvSpPr>
        <p:spPr>
          <a:xfrm>
            <a:off x="5079770" y="11436350"/>
            <a:ext cx="58445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48" name="10"/>
          <p:cNvSpPr txBox="1"/>
          <p:nvPr/>
        </p:nvSpPr>
        <p:spPr>
          <a:xfrm>
            <a:off x="8290508" y="11436350"/>
            <a:ext cx="95631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349" name="15"/>
          <p:cNvSpPr txBox="1"/>
          <p:nvPr/>
        </p:nvSpPr>
        <p:spPr>
          <a:xfrm>
            <a:off x="11886437" y="11436350"/>
            <a:ext cx="92964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15</a:t>
            </a:r>
          </a:p>
        </p:txBody>
      </p:sp>
      <p:sp>
        <p:nvSpPr>
          <p:cNvPr id="350" name="20"/>
          <p:cNvSpPr txBox="1"/>
          <p:nvPr/>
        </p:nvSpPr>
        <p:spPr>
          <a:xfrm>
            <a:off x="15061362" y="11436350"/>
            <a:ext cx="108127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351" name="25"/>
          <p:cNvSpPr txBox="1"/>
          <p:nvPr/>
        </p:nvSpPr>
        <p:spPr>
          <a:xfrm>
            <a:off x="18484698" y="11436350"/>
            <a:ext cx="105460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25</a:t>
            </a:r>
          </a:p>
        </p:txBody>
      </p:sp>
      <p:sp>
        <p:nvSpPr>
          <p:cNvPr id="352" name="30"/>
          <p:cNvSpPr txBox="1"/>
          <p:nvPr/>
        </p:nvSpPr>
        <p:spPr>
          <a:xfrm>
            <a:off x="21876411" y="11436350"/>
            <a:ext cx="109118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353" name="Linie"/>
          <p:cNvSpPr/>
          <p:nvPr/>
        </p:nvSpPr>
        <p:spPr>
          <a:xfrm flipV="1">
            <a:off x="1029392" y="2333582"/>
            <a:ext cx="1" cy="8029618"/>
          </a:xfrm>
          <a:prstGeom prst="line">
            <a:avLst/>
          </a:prstGeom>
          <a:ln w="127000">
            <a:solidFill>
              <a:srgbClr val="FFFFFF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4" name="Hintergrund…"/>
          <p:cNvSpPr txBox="1"/>
          <p:nvPr/>
        </p:nvSpPr>
        <p:spPr>
          <a:xfrm>
            <a:off x="1653217" y="3965110"/>
            <a:ext cx="6000751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Hintergrund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Geschichte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Referenzen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Ausgangslage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Black Demo Italic"/>
                <a:ea typeface="Panton Black Demo Italic"/>
                <a:cs typeface="Panton Black Demo Italic"/>
                <a:sym typeface="Panton Black Demo Italic"/>
              </a:defRPr>
            </a:pPr>
            <a:r>
              <a:t> Agenda :-/</a:t>
            </a:r>
          </a:p>
        </p:txBody>
      </p:sp>
      <p:sp>
        <p:nvSpPr>
          <p:cNvPr id="355" name="ABLAUF…"/>
          <p:cNvSpPr txBox="1"/>
          <p:nvPr/>
        </p:nvSpPr>
        <p:spPr>
          <a:xfrm>
            <a:off x="9394888" y="3965110"/>
            <a:ext cx="5594224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ABLAUF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AKTIVITÄTEN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ERFAHRUNGEN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Ergebnisse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Black Demo Italic"/>
                <a:ea typeface="Panton Black Demo Italic"/>
                <a:cs typeface="Panton Black Demo Italic"/>
                <a:sym typeface="Panton Black Demo Italic"/>
              </a:defRPr>
            </a:pPr>
            <a:r>
              <a:t> Aktuelles</a:t>
            </a:r>
          </a:p>
        </p:txBody>
      </p:sp>
      <p:sp>
        <p:nvSpPr>
          <p:cNvPr id="356" name="Ziele / TO-DO´s…"/>
          <p:cNvSpPr txBox="1"/>
          <p:nvPr/>
        </p:nvSpPr>
        <p:spPr>
          <a:xfrm>
            <a:off x="15968033" y="3927010"/>
            <a:ext cx="7155371" cy="54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60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</a:t>
            </a:r>
            <a:r>
              <a:rPr sz="5500"/>
              <a:t>Ziele / TO-DO´s</a:t>
            </a:r>
            <a:endParaRPr sz="5500"/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EMPFEHLUNGEN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NÄCHSTE SCHRITTE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FORDERUNGEN</a:t>
            </a:r>
          </a:p>
          <a:p>
            <a:pPr marL="228600" indent="-228600" algn="l">
              <a:buSzPct val="100000"/>
              <a:buChar char="•"/>
              <a:defRPr sz="5500">
                <a:solidFill>
                  <a:srgbClr val="FFFFFF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 </a:t>
            </a:r>
            <a:r>
              <a:rPr>
                <a:latin typeface="Panton Black Demo Italic"/>
                <a:ea typeface="Panton Black Demo Italic"/>
                <a:cs typeface="Panton Black Demo Italic"/>
                <a:sym typeface="Panton Black Demo Italic"/>
              </a:rPr>
              <a:t>KERNAUSSAGE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iStock-965649542 (1).jpg" descr="iStock-965649542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2622" y="-1532953"/>
            <a:ext cx="30352434" cy="19728306"/>
          </a:xfrm>
          <a:prstGeom prst="rect">
            <a:avLst/>
          </a:prstGeom>
          <a:ln w="12700">
            <a:miter lim="400000"/>
          </a:ln>
        </p:spPr>
      </p:pic>
      <p:sp>
        <p:nvSpPr>
          <p:cNvPr id="956" name="Dein Onlinekurs  Rhetorikpower…"/>
          <p:cNvSpPr/>
          <p:nvPr/>
        </p:nvSpPr>
        <p:spPr>
          <a:xfrm>
            <a:off x="12674600" y="1620102"/>
            <a:ext cx="8213017" cy="8291396"/>
          </a:xfrm>
          <a:prstGeom prst="rect">
            <a:avLst/>
          </a:prstGeom>
          <a:gradFill>
            <a:gsLst>
              <a:gs pos="0">
                <a:srgbClr val="00BFA9"/>
              </a:gs>
              <a:gs pos="100000">
                <a:srgbClr val="18235D"/>
              </a:gs>
            </a:gsLst>
            <a:lin ang="18791602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125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Dein Onlinekurs </a:t>
            </a:r>
            <a:br/>
            <a:r>
              <a:t>Rhetorikpower</a:t>
            </a:r>
          </a:p>
          <a:p>
            <a:pPr defTabSz="825500">
              <a:defRPr sz="125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jetzt 555 €</a:t>
            </a:r>
          </a:p>
        </p:txBody>
      </p:sp>
      <p:pic>
        <p:nvPicPr>
          <p:cNvPr id="957" name="TCG Logo weiß Kopie.png" descr="TCG Logo weiß Kop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78430" y="1949775"/>
            <a:ext cx="920751" cy="8855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sp>
        <p:nvSpPr>
          <p:cNvPr id="958" name="TIM CHRISTOPHER GASSE"/>
          <p:cNvSpPr txBox="1"/>
          <p:nvPr/>
        </p:nvSpPr>
        <p:spPr>
          <a:xfrm>
            <a:off x="15122207" y="2106793"/>
            <a:ext cx="479865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TIM CHRISTOPHER GASSE</a:t>
            </a:r>
          </a:p>
        </p:txBody>
      </p:sp>
      <p:pic>
        <p:nvPicPr>
          <p:cNvPr id="959" name="provenexpert-qualitaetssiegel-finanzmakler.png" descr="provenexpert-qualitaetssiegel-finanzmakl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23371" y="8974859"/>
            <a:ext cx="3115474" cy="236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grpSp>
        <p:nvGrpSpPr>
          <p:cNvPr id="965" name="Gruppieren"/>
          <p:cNvGrpSpPr/>
          <p:nvPr/>
        </p:nvGrpSpPr>
        <p:grpSpPr>
          <a:xfrm>
            <a:off x="615172" y="708411"/>
            <a:ext cx="3495441" cy="552297"/>
            <a:chOff x="14998" y="0"/>
            <a:chExt cx="3495439" cy="552296"/>
          </a:xfrm>
        </p:grpSpPr>
        <p:sp>
          <p:nvSpPr>
            <p:cNvPr id="960" name="Stern"/>
            <p:cNvSpPr/>
            <p:nvPr/>
          </p:nvSpPr>
          <p:spPr>
            <a:xfrm>
              <a:off x="1471265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1" name="Stern"/>
            <p:cNvSpPr/>
            <p:nvPr/>
          </p:nvSpPr>
          <p:spPr>
            <a:xfrm>
              <a:off x="21993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2" name="Stern"/>
            <p:cNvSpPr/>
            <p:nvPr/>
          </p:nvSpPr>
          <p:spPr>
            <a:xfrm>
              <a:off x="29275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3" name="Stern"/>
            <p:cNvSpPr/>
            <p:nvPr/>
          </p:nvSpPr>
          <p:spPr>
            <a:xfrm>
              <a:off x="7431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4" name="Stern"/>
            <p:cNvSpPr/>
            <p:nvPr/>
          </p:nvSpPr>
          <p:spPr>
            <a:xfrm>
              <a:off x="149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66" name="…oder buche dein exklusives 1 zu 1 Mentoring"/>
          <p:cNvSpPr txBox="1"/>
          <p:nvPr/>
        </p:nvSpPr>
        <p:spPr>
          <a:xfrm>
            <a:off x="13318072" y="11697717"/>
            <a:ext cx="6926073" cy="68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393B37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…oder buche dein exklusives 1 zu 1 Mentoring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iStock-1205030242.jpg" descr="iStock-12050302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47800"/>
            <a:ext cx="24384000" cy="162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Vollende deinen Karriereplan - mit Rhetorikpower, Digitalkompetenz und Veränderungswille."/>
          <p:cNvSpPr/>
          <p:nvPr/>
        </p:nvSpPr>
        <p:spPr>
          <a:xfrm>
            <a:off x="2082800" y="1247429"/>
            <a:ext cx="11291477" cy="8347554"/>
          </a:xfrm>
          <a:prstGeom prst="rect">
            <a:avLst/>
          </a:prstGeom>
          <a:gradFill>
            <a:gsLst>
              <a:gs pos="0">
                <a:srgbClr val="00BFA9">
                  <a:alpha val="85109"/>
                </a:srgbClr>
              </a:gs>
              <a:gs pos="100000">
                <a:srgbClr val="18235D">
                  <a:alpha val="85109"/>
                </a:srgbClr>
              </a:gs>
            </a:gsLst>
            <a:lin ang="18791602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8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Vollende deinen Karriereplan - mit Rhetorikpower, Digitalkompetenz und Veränderungswille.</a:t>
            </a:r>
          </a:p>
        </p:txBody>
      </p:sp>
      <p:pic>
        <p:nvPicPr>
          <p:cNvPr id="970" name="TCG Logo weiß Kopie.png" descr="TCG Logo weiß Kop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1631" y="1709150"/>
            <a:ext cx="727770" cy="699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sp>
        <p:nvSpPr>
          <p:cNvPr id="971" name="TIM CHRISTOPHER GASSE"/>
          <p:cNvSpPr txBox="1"/>
          <p:nvPr/>
        </p:nvSpPr>
        <p:spPr>
          <a:xfrm>
            <a:off x="6054407" y="1773369"/>
            <a:ext cx="479865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TIM CHRISTOPHER GASSE</a:t>
            </a:r>
          </a:p>
        </p:txBody>
      </p:sp>
      <p:pic>
        <p:nvPicPr>
          <p:cNvPr id="972" name="provenexpert-qualitaetssiegel-finanzmakler.png" descr="provenexpert-qualitaetssiegel-finanzmakl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0802" y="8873259"/>
            <a:ext cx="3115473" cy="236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grpSp>
        <p:nvGrpSpPr>
          <p:cNvPr id="978" name="Gruppieren"/>
          <p:cNvGrpSpPr/>
          <p:nvPr/>
        </p:nvGrpSpPr>
        <p:grpSpPr>
          <a:xfrm>
            <a:off x="20477972" y="632211"/>
            <a:ext cx="3495441" cy="552297"/>
            <a:chOff x="14998" y="0"/>
            <a:chExt cx="3495439" cy="552296"/>
          </a:xfrm>
        </p:grpSpPr>
        <p:sp>
          <p:nvSpPr>
            <p:cNvPr id="973" name="Stern"/>
            <p:cNvSpPr/>
            <p:nvPr/>
          </p:nvSpPr>
          <p:spPr>
            <a:xfrm>
              <a:off x="1471265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4" name="Stern"/>
            <p:cNvSpPr/>
            <p:nvPr/>
          </p:nvSpPr>
          <p:spPr>
            <a:xfrm>
              <a:off x="21993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5" name="Stern"/>
            <p:cNvSpPr/>
            <p:nvPr/>
          </p:nvSpPr>
          <p:spPr>
            <a:xfrm>
              <a:off x="29275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6" name="Stern"/>
            <p:cNvSpPr/>
            <p:nvPr/>
          </p:nvSpPr>
          <p:spPr>
            <a:xfrm>
              <a:off x="7431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7" name="Stern"/>
            <p:cNvSpPr/>
            <p:nvPr/>
          </p:nvSpPr>
          <p:spPr>
            <a:xfrm>
              <a:off x="149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79" name="Wähle aus Onlinekurs oder 1 zu 1 Mentoring"/>
          <p:cNvSpPr txBox="1"/>
          <p:nvPr/>
        </p:nvSpPr>
        <p:spPr>
          <a:xfrm>
            <a:off x="4419934" y="11773917"/>
            <a:ext cx="6617209" cy="68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393B37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Wähle aus Onlinekurs oder 1 zu 1 Mentoring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iStock-1177374218.jpg" descr="iStock-11773742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62739" y="-17829"/>
            <a:ext cx="27509478" cy="13751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Bildschirmfoto 2022-03-31 um 16.44.57.png" descr="Bildschirmfoto 2022-03-31 um 16.44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1468" y="-87210"/>
            <a:ext cx="28681983" cy="16071541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Dein Onlinekurs  Rhetorikpower…"/>
          <p:cNvSpPr/>
          <p:nvPr/>
        </p:nvSpPr>
        <p:spPr>
          <a:xfrm>
            <a:off x="3225800" y="1718478"/>
            <a:ext cx="8213017" cy="8291395"/>
          </a:xfrm>
          <a:prstGeom prst="rect">
            <a:avLst/>
          </a:prstGeom>
          <a:gradFill>
            <a:gsLst>
              <a:gs pos="0">
                <a:srgbClr val="00BFA9"/>
              </a:gs>
              <a:gs pos="100000">
                <a:srgbClr val="18235D"/>
              </a:gs>
            </a:gsLst>
            <a:lin ang="18791602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125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Dein Onlinekurs </a:t>
            </a:r>
            <a:br/>
            <a:r>
              <a:t>Rhetorikpower</a:t>
            </a:r>
          </a:p>
          <a:p>
            <a:pPr defTabSz="825500">
              <a:defRPr sz="125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jetzt 555 €</a:t>
            </a:r>
          </a:p>
        </p:txBody>
      </p:sp>
      <p:pic>
        <p:nvPicPr>
          <p:cNvPr id="984" name="TCG Logo weiß Kopie.png" descr="TCG Logo weiß Kop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9631" y="2048150"/>
            <a:ext cx="920751" cy="8855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sp>
        <p:nvSpPr>
          <p:cNvPr id="985" name="TIM CHRISTOPHER GASSE"/>
          <p:cNvSpPr txBox="1"/>
          <p:nvPr/>
        </p:nvSpPr>
        <p:spPr>
          <a:xfrm>
            <a:off x="5673407" y="2205169"/>
            <a:ext cx="479865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TIM CHRISTOPHER GASSE</a:t>
            </a:r>
          </a:p>
        </p:txBody>
      </p:sp>
      <p:pic>
        <p:nvPicPr>
          <p:cNvPr id="986" name="provenexpert-qualitaetssiegel-finanzmakler.png" descr="provenexpert-qualitaetssiegel-finanzmakl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74571" y="9025659"/>
            <a:ext cx="3115474" cy="2367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grpSp>
        <p:nvGrpSpPr>
          <p:cNvPr id="992" name="Gruppieren"/>
          <p:cNvGrpSpPr/>
          <p:nvPr/>
        </p:nvGrpSpPr>
        <p:grpSpPr>
          <a:xfrm>
            <a:off x="20477972" y="632211"/>
            <a:ext cx="3495441" cy="552297"/>
            <a:chOff x="14998" y="0"/>
            <a:chExt cx="3495439" cy="552296"/>
          </a:xfrm>
        </p:grpSpPr>
        <p:sp>
          <p:nvSpPr>
            <p:cNvPr id="987" name="Stern"/>
            <p:cNvSpPr/>
            <p:nvPr/>
          </p:nvSpPr>
          <p:spPr>
            <a:xfrm>
              <a:off x="1471265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8" name="Stern"/>
            <p:cNvSpPr/>
            <p:nvPr/>
          </p:nvSpPr>
          <p:spPr>
            <a:xfrm>
              <a:off x="21993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9" name="Stern"/>
            <p:cNvSpPr/>
            <p:nvPr/>
          </p:nvSpPr>
          <p:spPr>
            <a:xfrm>
              <a:off x="29275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0" name="Stern"/>
            <p:cNvSpPr/>
            <p:nvPr/>
          </p:nvSpPr>
          <p:spPr>
            <a:xfrm>
              <a:off x="7431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1" name="Stern"/>
            <p:cNvSpPr/>
            <p:nvPr/>
          </p:nvSpPr>
          <p:spPr>
            <a:xfrm>
              <a:off x="149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93" name="…oder buche dein exklusives 1 zu 1 Mentoring"/>
          <p:cNvSpPr txBox="1"/>
          <p:nvPr/>
        </p:nvSpPr>
        <p:spPr>
          <a:xfrm>
            <a:off x="3869272" y="11900917"/>
            <a:ext cx="6926073" cy="68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393B37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lvl1pPr>
          </a:lstStyle>
          <a:p>
            <a:pPr/>
            <a:r>
              <a:t>…oder buche dein exklusives 1 zu 1 Mentoring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iStock-1248743390.jpg" descr="iStock-12487433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Rechteck"/>
          <p:cNvSpPr/>
          <p:nvPr/>
        </p:nvSpPr>
        <p:spPr>
          <a:xfrm>
            <a:off x="11379200" y="1964352"/>
            <a:ext cx="8994589" cy="5066547"/>
          </a:xfrm>
          <a:prstGeom prst="rect">
            <a:avLst/>
          </a:prstGeom>
          <a:solidFill>
            <a:srgbClr val="23374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97" name="Rechteck"/>
          <p:cNvSpPr/>
          <p:nvPr/>
        </p:nvSpPr>
        <p:spPr>
          <a:xfrm>
            <a:off x="11438017" y="2031166"/>
            <a:ext cx="8876956" cy="4932919"/>
          </a:xfrm>
          <a:prstGeom prst="rect">
            <a:avLst/>
          </a:prstGeom>
          <a:gradFill>
            <a:gsLst>
              <a:gs pos="0">
                <a:srgbClr val="C33192"/>
              </a:gs>
              <a:gs pos="100000">
                <a:srgbClr val="6A1E92"/>
              </a:gs>
            </a:gsLst>
            <a:lin ang="176636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98" name="DEIN…"/>
          <p:cNvSpPr txBox="1"/>
          <p:nvPr/>
        </p:nvSpPr>
        <p:spPr>
          <a:xfrm>
            <a:off x="5013470" y="2332275"/>
            <a:ext cx="21726049" cy="4330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8900">
                <a:solidFill>
                  <a:srgbClr val="C9BB8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DEIN</a:t>
            </a:r>
          </a:p>
          <a:p>
            <a:pPr defTabSz="825500">
              <a:defRPr sz="8900">
                <a:solidFill>
                  <a:srgbClr val="C9BB8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NEW WORK</a:t>
            </a:r>
          </a:p>
          <a:p>
            <a:pPr defTabSz="825500">
              <a:defRPr sz="8900">
                <a:solidFill>
                  <a:srgbClr val="C9BB8B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MINDSET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iStock-1248743390.jpg" descr="iStock-12487433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Rechteck"/>
          <p:cNvSpPr/>
          <p:nvPr/>
        </p:nvSpPr>
        <p:spPr>
          <a:xfrm>
            <a:off x="11379200" y="1964352"/>
            <a:ext cx="8994589" cy="5066547"/>
          </a:xfrm>
          <a:prstGeom prst="rect">
            <a:avLst/>
          </a:prstGeom>
          <a:solidFill>
            <a:srgbClr val="23374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2" name="Rechteck"/>
          <p:cNvSpPr/>
          <p:nvPr/>
        </p:nvSpPr>
        <p:spPr>
          <a:xfrm>
            <a:off x="11438017" y="2031166"/>
            <a:ext cx="8876956" cy="4932919"/>
          </a:xfrm>
          <a:prstGeom prst="rect">
            <a:avLst/>
          </a:prstGeom>
          <a:gradFill>
            <a:gsLst>
              <a:gs pos="0">
                <a:srgbClr val="AD2482"/>
              </a:gs>
              <a:gs pos="100000">
                <a:srgbClr val="F7DC4C"/>
              </a:gs>
            </a:gsLst>
            <a:lin ang="1766366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3" name="DEIN…"/>
          <p:cNvSpPr txBox="1"/>
          <p:nvPr/>
        </p:nvSpPr>
        <p:spPr>
          <a:xfrm>
            <a:off x="5013470" y="2332275"/>
            <a:ext cx="21726049" cy="4330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42900" dist="33433" dir="5400000">
              <a:srgbClr val="000000">
                <a:alpha val="53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89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DEIN</a:t>
            </a:r>
          </a:p>
          <a:p>
            <a:pPr defTabSz="825500">
              <a:defRPr sz="89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NEW WORK</a:t>
            </a:r>
          </a:p>
          <a:p>
            <a:pPr defTabSz="825500">
              <a:defRPr sz="89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MINDSET</a:t>
            </a:r>
          </a:p>
        </p:txBody>
      </p:sp>
      <p:pic>
        <p:nvPicPr>
          <p:cNvPr id="1004" name="New-Work-Coach-Schriftzug-dunkel.png" descr="New-Work-Coach-Schriftzug-dunke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399" y="445954"/>
            <a:ext cx="4378053" cy="608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56978" dir="5400000">
              <a:srgbClr val="FFFFFF">
                <a:alpha val="2647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iStock-1248743390.jpg" descr="iStock-12487433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7" name="Rechteck"/>
          <p:cNvSpPr/>
          <p:nvPr/>
        </p:nvSpPr>
        <p:spPr>
          <a:xfrm>
            <a:off x="11379200" y="1964352"/>
            <a:ext cx="8994589" cy="5066547"/>
          </a:xfrm>
          <a:prstGeom prst="rect">
            <a:avLst/>
          </a:prstGeom>
          <a:solidFill>
            <a:srgbClr val="23374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8" name="Rechteck"/>
          <p:cNvSpPr/>
          <p:nvPr/>
        </p:nvSpPr>
        <p:spPr>
          <a:xfrm>
            <a:off x="11438017" y="2031166"/>
            <a:ext cx="8876956" cy="4932919"/>
          </a:xfrm>
          <a:prstGeom prst="rect">
            <a:avLst/>
          </a:prstGeom>
          <a:gradFill>
            <a:gsLst>
              <a:gs pos="0">
                <a:srgbClr val="28A2A6"/>
              </a:gs>
              <a:gs pos="100000">
                <a:srgbClr val="363D4E"/>
              </a:gs>
            </a:gsLst>
            <a:lin ang="568613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9" name="DAS…"/>
          <p:cNvSpPr txBox="1"/>
          <p:nvPr/>
        </p:nvSpPr>
        <p:spPr>
          <a:xfrm>
            <a:off x="5013470" y="2295445"/>
            <a:ext cx="21726049" cy="44043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42900" dist="33433" dir="5400000">
              <a:srgbClr val="000000">
                <a:alpha val="536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lnSpc>
                <a:spcPct val="90000"/>
              </a:lnSpc>
              <a:defRPr sz="97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DAS</a:t>
            </a:r>
          </a:p>
          <a:p>
            <a:pPr defTabSz="825500">
              <a:lnSpc>
                <a:spcPct val="90000"/>
              </a:lnSpc>
              <a:defRPr sz="97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SELFIE</a:t>
            </a:r>
          </a:p>
          <a:p>
            <a:pPr defTabSz="825500">
              <a:lnSpc>
                <a:spcPct val="90000"/>
              </a:lnSpc>
              <a:defRPr sz="97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PRINZIP</a:t>
            </a:r>
          </a:p>
        </p:txBody>
      </p:sp>
      <p:pic>
        <p:nvPicPr>
          <p:cNvPr id="1010" name="TCG Logo weiß Kopie.png" descr="TCG Logo weiß Kop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21722" y="2317610"/>
            <a:ext cx="1053046" cy="10127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42900" dist="33433" dir="5400000">
              <a:srgbClr val="000000">
                <a:alpha val="5368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Bildschirmfoto 2021-08-21 um 09.21.50.png" descr="Bildschirmfoto 2021-08-21 um 09.21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990" y="-256580"/>
            <a:ext cx="25464236" cy="143336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5" name="Gruppieren"/>
          <p:cNvGrpSpPr/>
          <p:nvPr/>
        </p:nvGrpSpPr>
        <p:grpSpPr>
          <a:xfrm>
            <a:off x="13612415" y="676648"/>
            <a:ext cx="9903025" cy="5133626"/>
            <a:chOff x="0" y="0"/>
            <a:chExt cx="9903023" cy="5133625"/>
          </a:xfrm>
        </p:grpSpPr>
        <p:sp>
          <p:nvSpPr>
            <p:cNvPr id="1013" name="Sprechblase"/>
            <p:cNvSpPr/>
            <p:nvPr/>
          </p:nvSpPr>
          <p:spPr>
            <a:xfrm>
              <a:off x="0" y="0"/>
              <a:ext cx="9903024" cy="5133626"/>
            </a:xfrm>
            <a:prstGeom prst="wedgeEllipseCallout">
              <a:avLst>
                <a:gd name="adj1" fmla="val -49385"/>
                <a:gd name="adj2" fmla="val 68994"/>
              </a:avLst>
            </a:prstGeom>
            <a:gradFill flip="none" rotWithShape="1">
              <a:gsLst>
                <a:gs pos="0">
                  <a:srgbClr val="29A1A6"/>
                </a:gs>
                <a:gs pos="100000">
                  <a:srgbClr val="343C4E"/>
                </a:gs>
              </a:gsLst>
              <a:lin ang="8774926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0" dist="377540" dir="4808923">
                <a:srgbClr val="C9BB8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gradFill flip="none" rotWithShape="1">
                    <a:gsLst>
                      <a:gs pos="0">
                        <a:schemeClr val="accent1">
                          <a:lumOff val="16847"/>
                        </a:schemeClr>
                      </a:gs>
                      <a:gs pos="100000">
                        <a:schemeClr val="accent1">
                          <a:lumOff val="-13575"/>
                        </a:schemeClr>
                      </a:gs>
                    </a:gsLst>
                    <a:lin ang="5400000" scaled="0"/>
                  </a:gra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14" name="DIE…"/>
            <p:cNvSpPr txBox="1"/>
            <p:nvPr/>
          </p:nvSpPr>
          <p:spPr>
            <a:xfrm>
              <a:off x="854189" y="558805"/>
              <a:ext cx="8194763" cy="3640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469900" dist="76198" dir="5400000">
                <a:srgbClr val="000000">
                  <a:alpha val="27567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 sz="7500">
                  <a:solidFill>
                    <a:srgbClr val="FFFFFF"/>
                  </a:solidFill>
                  <a:latin typeface="Panton Black Demo Italic"/>
                  <a:ea typeface="Panton Black Demo Italic"/>
                  <a:cs typeface="Panton Black Demo Italic"/>
                  <a:sym typeface="Panton Black Demo Italic"/>
                </a:defRPr>
              </a:pPr>
              <a:r>
                <a:t>DIE </a:t>
              </a:r>
            </a:p>
            <a:p>
              <a:pPr defTabSz="1828800">
                <a:defRPr sz="7500">
                  <a:solidFill>
                    <a:srgbClr val="FFFFFF"/>
                  </a:solidFill>
                  <a:latin typeface="Panton Demo Black"/>
                  <a:ea typeface="Panton Demo Black"/>
                  <a:cs typeface="Panton Demo Black"/>
                  <a:sym typeface="Panton Demo Black"/>
                </a:defRPr>
              </a:pPr>
              <a:r>
                <a:t>RHETORIKPOWER </a:t>
              </a:r>
            </a:p>
            <a:p>
              <a:pPr defTabSz="1828800">
                <a:defRPr sz="7500">
                  <a:solidFill>
                    <a:srgbClr val="FFFFFF"/>
                  </a:solidFill>
                  <a:latin typeface="Panton Demo Black"/>
                  <a:ea typeface="Panton Demo Black"/>
                  <a:cs typeface="Panton Demo Black"/>
                  <a:sym typeface="Panton Demo Black"/>
                </a:defRPr>
              </a:pPr>
              <a:r>
                <a:t>ist IN DIR!</a:t>
              </a:r>
            </a:p>
          </p:txBody>
        </p:sp>
      </p:grpSp>
      <p:pic>
        <p:nvPicPr>
          <p:cNvPr id="1016" name="provenexpert-qualitaetssiegel-finanzmakler.png" descr="provenexpert-qualitaetssiegel-finanzmakl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157" y="796059"/>
            <a:ext cx="3115473" cy="23677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grpSp>
        <p:nvGrpSpPr>
          <p:cNvPr id="1022" name="Gruppieren"/>
          <p:cNvGrpSpPr/>
          <p:nvPr/>
        </p:nvGrpSpPr>
        <p:grpSpPr>
          <a:xfrm>
            <a:off x="615172" y="3502411"/>
            <a:ext cx="3495441" cy="552297"/>
            <a:chOff x="14998" y="0"/>
            <a:chExt cx="3495439" cy="552296"/>
          </a:xfrm>
        </p:grpSpPr>
        <p:sp>
          <p:nvSpPr>
            <p:cNvPr id="1017" name="Stern"/>
            <p:cNvSpPr/>
            <p:nvPr/>
          </p:nvSpPr>
          <p:spPr>
            <a:xfrm>
              <a:off x="1471265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8" name="Stern"/>
            <p:cNvSpPr/>
            <p:nvPr/>
          </p:nvSpPr>
          <p:spPr>
            <a:xfrm>
              <a:off x="21993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9" name="Stern"/>
            <p:cNvSpPr/>
            <p:nvPr/>
          </p:nvSpPr>
          <p:spPr>
            <a:xfrm>
              <a:off x="29275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0" name="Stern"/>
            <p:cNvSpPr/>
            <p:nvPr/>
          </p:nvSpPr>
          <p:spPr>
            <a:xfrm>
              <a:off x="7431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1" name="Stern"/>
            <p:cNvSpPr/>
            <p:nvPr/>
          </p:nvSpPr>
          <p:spPr>
            <a:xfrm>
              <a:off x="149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23" name="TIM Christopher gasse"/>
          <p:cNvSpPr txBox="1"/>
          <p:nvPr/>
        </p:nvSpPr>
        <p:spPr>
          <a:xfrm>
            <a:off x="2137023" y="12103099"/>
            <a:ext cx="4982211" cy="939801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0" dist="76198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/>
            <a:r>
              <a:t>TIM Christopher gasse  </a:t>
            </a:r>
          </a:p>
        </p:txBody>
      </p:sp>
      <p:pic>
        <p:nvPicPr>
          <p:cNvPr id="1024" name="TCG Logo weiß Kopie.png" descr="TCG Logo weiß Kop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982" y="11969680"/>
            <a:ext cx="1254622" cy="12066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elebrations-In-Office-After-Successful-Business-Pitch-By-Team-841337566_2125x1416.jpeg" descr="Celebrations-In-Office-After-Successful-Business-Pitch-By-Team-841337566_2125x14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674152" y="-2841857"/>
            <a:ext cx="34966970" cy="23311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9" name="Gruppieren"/>
          <p:cNvGrpSpPr/>
          <p:nvPr/>
        </p:nvGrpSpPr>
        <p:grpSpPr>
          <a:xfrm>
            <a:off x="13612415" y="676648"/>
            <a:ext cx="9903025" cy="5133626"/>
            <a:chOff x="0" y="0"/>
            <a:chExt cx="9903023" cy="5133625"/>
          </a:xfrm>
        </p:grpSpPr>
        <p:sp>
          <p:nvSpPr>
            <p:cNvPr id="1027" name="Sprechblase"/>
            <p:cNvSpPr/>
            <p:nvPr/>
          </p:nvSpPr>
          <p:spPr>
            <a:xfrm>
              <a:off x="0" y="0"/>
              <a:ext cx="9903024" cy="5133626"/>
            </a:xfrm>
            <a:prstGeom prst="wedgeEllipseCallout">
              <a:avLst>
                <a:gd name="adj1" fmla="val -49385"/>
                <a:gd name="adj2" fmla="val 68994"/>
              </a:avLst>
            </a:prstGeom>
            <a:gradFill flip="none" rotWithShape="1">
              <a:gsLst>
                <a:gs pos="0">
                  <a:srgbClr val="29A1A6"/>
                </a:gs>
                <a:gs pos="100000">
                  <a:srgbClr val="343C4E"/>
                </a:gs>
              </a:gsLst>
              <a:lin ang="8774926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0" dist="377540" dir="4808923">
                <a:srgbClr val="C9BB8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gradFill flip="none" rotWithShape="1">
                    <a:gsLst>
                      <a:gs pos="0">
                        <a:schemeClr val="accent1">
                          <a:lumOff val="16847"/>
                        </a:schemeClr>
                      </a:gs>
                      <a:gs pos="100000">
                        <a:schemeClr val="accent1">
                          <a:lumOff val="-13575"/>
                        </a:schemeClr>
                      </a:gs>
                    </a:gsLst>
                    <a:lin ang="5400000" scaled="0"/>
                  </a:gra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28" name="DIE…"/>
            <p:cNvSpPr txBox="1"/>
            <p:nvPr/>
          </p:nvSpPr>
          <p:spPr>
            <a:xfrm>
              <a:off x="854189" y="558805"/>
              <a:ext cx="8194763" cy="3640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469900" dist="76198" dir="5400000">
                <a:srgbClr val="000000">
                  <a:alpha val="27567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 sz="7500">
                  <a:solidFill>
                    <a:srgbClr val="FFFFFF"/>
                  </a:solidFill>
                  <a:latin typeface="Panton Black Demo Italic"/>
                  <a:ea typeface="Panton Black Demo Italic"/>
                  <a:cs typeface="Panton Black Demo Italic"/>
                  <a:sym typeface="Panton Black Demo Italic"/>
                </a:defRPr>
              </a:pPr>
              <a:r>
                <a:t>DIE </a:t>
              </a:r>
            </a:p>
            <a:p>
              <a:pPr defTabSz="1828800">
                <a:defRPr sz="7500">
                  <a:solidFill>
                    <a:srgbClr val="FFFFFF"/>
                  </a:solidFill>
                  <a:latin typeface="Panton Demo Black"/>
                  <a:ea typeface="Panton Demo Black"/>
                  <a:cs typeface="Panton Demo Black"/>
                  <a:sym typeface="Panton Demo Black"/>
                </a:defRPr>
              </a:pPr>
              <a:r>
                <a:t>RHETORIKPOWER </a:t>
              </a:r>
            </a:p>
            <a:p>
              <a:pPr defTabSz="1828800">
                <a:defRPr sz="7500">
                  <a:solidFill>
                    <a:srgbClr val="FFFFFF"/>
                  </a:solidFill>
                  <a:latin typeface="Panton Demo Black"/>
                  <a:ea typeface="Panton Demo Black"/>
                  <a:cs typeface="Panton Demo Black"/>
                  <a:sym typeface="Panton Demo Black"/>
                </a:defRPr>
              </a:pPr>
              <a:r>
                <a:t>ist IN DIR!</a:t>
              </a:r>
            </a:p>
          </p:txBody>
        </p:sp>
      </p:grpSp>
      <p:pic>
        <p:nvPicPr>
          <p:cNvPr id="1030" name="provenexpert-qualitaetssiegel-finanzmakler.png" descr="provenexpert-qualitaetssiegel-finanzmakl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157" y="796059"/>
            <a:ext cx="3115473" cy="23677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grpSp>
        <p:nvGrpSpPr>
          <p:cNvPr id="1036" name="Gruppieren"/>
          <p:cNvGrpSpPr/>
          <p:nvPr/>
        </p:nvGrpSpPr>
        <p:grpSpPr>
          <a:xfrm>
            <a:off x="615172" y="3502411"/>
            <a:ext cx="3495441" cy="552297"/>
            <a:chOff x="14998" y="0"/>
            <a:chExt cx="3495439" cy="552296"/>
          </a:xfrm>
        </p:grpSpPr>
        <p:sp>
          <p:nvSpPr>
            <p:cNvPr id="1031" name="Stern"/>
            <p:cNvSpPr/>
            <p:nvPr/>
          </p:nvSpPr>
          <p:spPr>
            <a:xfrm>
              <a:off x="1471265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Stern"/>
            <p:cNvSpPr/>
            <p:nvPr/>
          </p:nvSpPr>
          <p:spPr>
            <a:xfrm>
              <a:off x="21993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Stern"/>
            <p:cNvSpPr/>
            <p:nvPr/>
          </p:nvSpPr>
          <p:spPr>
            <a:xfrm>
              <a:off x="29275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Stern"/>
            <p:cNvSpPr/>
            <p:nvPr/>
          </p:nvSpPr>
          <p:spPr>
            <a:xfrm>
              <a:off x="7431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Stern"/>
            <p:cNvSpPr/>
            <p:nvPr/>
          </p:nvSpPr>
          <p:spPr>
            <a:xfrm>
              <a:off x="149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37" name="TIM Christopher gasse"/>
          <p:cNvSpPr txBox="1"/>
          <p:nvPr/>
        </p:nvSpPr>
        <p:spPr>
          <a:xfrm>
            <a:off x="2137023" y="12103099"/>
            <a:ext cx="4982211" cy="939801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0" dist="76198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/>
            <a:r>
              <a:t>TIM Christopher gasse  </a:t>
            </a:r>
          </a:p>
        </p:txBody>
      </p:sp>
      <p:pic>
        <p:nvPicPr>
          <p:cNvPr id="1038" name="TCG Logo weiß Kopie.png" descr="TCG Logo weiß Kop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982" y="11969680"/>
            <a:ext cx="1254622" cy="12066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iStock-965649542 (1).jpg" descr="iStock-965649542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50908" y="-1888553"/>
            <a:ext cx="27891406" cy="181287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3" name="Gruppieren"/>
          <p:cNvGrpSpPr/>
          <p:nvPr/>
        </p:nvGrpSpPr>
        <p:grpSpPr>
          <a:xfrm>
            <a:off x="13612415" y="676648"/>
            <a:ext cx="9903025" cy="5133626"/>
            <a:chOff x="0" y="0"/>
            <a:chExt cx="9903023" cy="5133625"/>
          </a:xfrm>
        </p:grpSpPr>
        <p:sp>
          <p:nvSpPr>
            <p:cNvPr id="1041" name="Sprechblase"/>
            <p:cNvSpPr/>
            <p:nvPr/>
          </p:nvSpPr>
          <p:spPr>
            <a:xfrm>
              <a:off x="0" y="0"/>
              <a:ext cx="9903024" cy="5133626"/>
            </a:xfrm>
            <a:prstGeom prst="wedgeEllipseCallout">
              <a:avLst>
                <a:gd name="adj1" fmla="val -49385"/>
                <a:gd name="adj2" fmla="val 68994"/>
              </a:avLst>
            </a:prstGeom>
            <a:gradFill flip="none" rotWithShape="1">
              <a:gsLst>
                <a:gs pos="0">
                  <a:srgbClr val="29A1A6"/>
                </a:gs>
                <a:gs pos="100000">
                  <a:srgbClr val="343C4E"/>
                </a:gs>
              </a:gsLst>
              <a:lin ang="8774926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0" dist="377540" dir="4808923">
                <a:srgbClr val="C9BB8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gradFill flip="none" rotWithShape="1">
                    <a:gsLst>
                      <a:gs pos="0">
                        <a:schemeClr val="accent1">
                          <a:lumOff val="16847"/>
                        </a:schemeClr>
                      </a:gs>
                      <a:gs pos="100000">
                        <a:schemeClr val="accent1">
                          <a:lumOff val="-13575"/>
                        </a:schemeClr>
                      </a:gs>
                    </a:gsLst>
                    <a:lin ang="5400000" scaled="0"/>
                  </a:gra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42" name="DIE…"/>
            <p:cNvSpPr txBox="1"/>
            <p:nvPr/>
          </p:nvSpPr>
          <p:spPr>
            <a:xfrm>
              <a:off x="854189" y="558805"/>
              <a:ext cx="8194763" cy="3640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469900" dist="76198" dir="5400000">
                <a:srgbClr val="000000">
                  <a:alpha val="27567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 sz="7500">
                  <a:solidFill>
                    <a:srgbClr val="FFFFFF"/>
                  </a:solidFill>
                  <a:latin typeface="Panton Black Demo Italic"/>
                  <a:ea typeface="Panton Black Demo Italic"/>
                  <a:cs typeface="Panton Black Demo Italic"/>
                  <a:sym typeface="Panton Black Demo Italic"/>
                </a:defRPr>
              </a:pPr>
              <a:r>
                <a:t>DIE </a:t>
              </a:r>
            </a:p>
            <a:p>
              <a:pPr defTabSz="1828800">
                <a:defRPr sz="7500">
                  <a:solidFill>
                    <a:srgbClr val="FFFFFF"/>
                  </a:solidFill>
                  <a:latin typeface="Panton Demo Black"/>
                  <a:ea typeface="Panton Demo Black"/>
                  <a:cs typeface="Panton Demo Black"/>
                  <a:sym typeface="Panton Demo Black"/>
                </a:defRPr>
              </a:pPr>
              <a:r>
                <a:t>RHETORIKPOWER </a:t>
              </a:r>
            </a:p>
            <a:p>
              <a:pPr defTabSz="1828800">
                <a:defRPr sz="7500">
                  <a:solidFill>
                    <a:srgbClr val="FFFFFF"/>
                  </a:solidFill>
                  <a:latin typeface="Panton Demo Black"/>
                  <a:ea typeface="Panton Demo Black"/>
                  <a:cs typeface="Panton Demo Black"/>
                  <a:sym typeface="Panton Demo Black"/>
                </a:defRPr>
              </a:pPr>
              <a:r>
                <a:t>ist IN DIR!</a:t>
              </a:r>
            </a:p>
          </p:txBody>
        </p:sp>
      </p:grpSp>
      <p:pic>
        <p:nvPicPr>
          <p:cNvPr id="1044" name="provenexpert-qualitaetssiegel-finanzmakler.png" descr="provenexpert-qualitaetssiegel-finanzmakl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157" y="796059"/>
            <a:ext cx="3115473" cy="23677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  <p:grpSp>
        <p:nvGrpSpPr>
          <p:cNvPr id="1050" name="Gruppieren"/>
          <p:cNvGrpSpPr/>
          <p:nvPr/>
        </p:nvGrpSpPr>
        <p:grpSpPr>
          <a:xfrm>
            <a:off x="615172" y="3502411"/>
            <a:ext cx="3495441" cy="552297"/>
            <a:chOff x="14998" y="0"/>
            <a:chExt cx="3495439" cy="552296"/>
          </a:xfrm>
        </p:grpSpPr>
        <p:sp>
          <p:nvSpPr>
            <p:cNvPr id="1045" name="Stern"/>
            <p:cNvSpPr/>
            <p:nvPr/>
          </p:nvSpPr>
          <p:spPr>
            <a:xfrm>
              <a:off x="1471265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6" name="Stern"/>
            <p:cNvSpPr/>
            <p:nvPr/>
          </p:nvSpPr>
          <p:spPr>
            <a:xfrm>
              <a:off x="21993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7" name="Stern"/>
            <p:cNvSpPr/>
            <p:nvPr/>
          </p:nvSpPr>
          <p:spPr>
            <a:xfrm>
              <a:off x="29275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8" name="Stern"/>
            <p:cNvSpPr/>
            <p:nvPr/>
          </p:nvSpPr>
          <p:spPr>
            <a:xfrm>
              <a:off x="743132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9" name="Stern"/>
            <p:cNvSpPr/>
            <p:nvPr/>
          </p:nvSpPr>
          <p:spPr>
            <a:xfrm>
              <a:off x="14998" y="0"/>
              <a:ext cx="582907" cy="55229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51" name="TIM Christopher gasse"/>
          <p:cNvSpPr txBox="1"/>
          <p:nvPr/>
        </p:nvSpPr>
        <p:spPr>
          <a:xfrm>
            <a:off x="17342822" y="12001499"/>
            <a:ext cx="4982211" cy="939801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0" dist="76198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/>
            <a:r>
              <a:t>TIM Christopher gasse  </a:t>
            </a:r>
          </a:p>
        </p:txBody>
      </p:sp>
      <p:pic>
        <p:nvPicPr>
          <p:cNvPr id="1052" name="TCG Logo weiß Kopie.png" descr="TCG Logo weiß Kop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03016" y="11868080"/>
            <a:ext cx="1254622" cy="12066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69900" dist="76198" dir="5400000">
              <a:srgbClr val="000000">
                <a:alpha val="27567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tim-christopher-gasse-new-work-und-digitalisierung.jpg" descr="tim-christopher-gasse-new-work-und-digitalisieru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2893" y="-1457515"/>
            <a:ext cx="24869786" cy="16631030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Rechteck"/>
          <p:cNvSpPr/>
          <p:nvPr/>
        </p:nvSpPr>
        <p:spPr>
          <a:xfrm>
            <a:off x="4706010" y="8864982"/>
            <a:ext cx="15429180" cy="1811530"/>
          </a:xfrm>
          <a:prstGeom prst="rect">
            <a:avLst/>
          </a:prstGeom>
          <a:solidFill>
            <a:srgbClr val="16334A">
              <a:alpha val="89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56" name="Rechteck"/>
          <p:cNvSpPr/>
          <p:nvPr/>
        </p:nvSpPr>
        <p:spPr>
          <a:xfrm>
            <a:off x="2027647" y="10846182"/>
            <a:ext cx="20785906" cy="1811530"/>
          </a:xfrm>
          <a:prstGeom prst="rect">
            <a:avLst/>
          </a:prstGeom>
          <a:solidFill>
            <a:srgbClr val="16334A">
              <a:alpha val="89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57" name="Videoproduktion…"/>
          <p:cNvSpPr txBox="1"/>
          <p:nvPr/>
        </p:nvSpPr>
        <p:spPr>
          <a:xfrm>
            <a:off x="2411412" y="8809932"/>
            <a:ext cx="20018376" cy="406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2500">
                <a:solidFill>
                  <a:srgbClr val="DFFE5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Videoproduktion</a:t>
            </a:r>
          </a:p>
          <a:p>
            <a:pPr defTabSz="825500">
              <a:defRPr sz="12500">
                <a:solidFill>
                  <a:srgbClr val="DFFE5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Mit deinem Smartphone</a:t>
            </a:r>
          </a:p>
        </p:txBody>
      </p:sp>
      <p:pic>
        <p:nvPicPr>
          <p:cNvPr id="1058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83348" y="789744"/>
            <a:ext cx="5458409" cy="10037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8481"/>
              </a:srgbClr>
            </a:outerShdw>
          </a:effectLst>
        </p:spPr>
      </p:pic>
      <p:sp>
        <p:nvSpPr>
          <p:cNvPr id="1059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D7FF00"/>
              </a:gs>
              <a:gs pos="100000">
                <a:srgbClr val="213C52"/>
              </a:gs>
            </a:gsLst>
            <a:lin ang="13334491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60" name="provenexpert-qualitaetssiegel-finanzmakler.png" descr="provenexpert-qualitaetssiegel-finanzmakl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94845" y="2348439"/>
            <a:ext cx="2412711" cy="1833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INDE DEINEN WEG"/>
          <p:cNvSpPr txBox="1"/>
          <p:nvPr/>
        </p:nvSpPr>
        <p:spPr>
          <a:xfrm>
            <a:off x="-1010045" y="-2020105"/>
            <a:ext cx="9354084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FINDE DEINEN WEG</a:t>
            </a:r>
          </a:p>
        </p:txBody>
      </p:sp>
      <p:sp>
        <p:nvSpPr>
          <p:cNvPr id="359" name="DEINE (SELBST-) PRÄSENTATION"/>
          <p:cNvSpPr txBox="1"/>
          <p:nvPr/>
        </p:nvSpPr>
        <p:spPr>
          <a:xfrm>
            <a:off x="6279642" y="1370190"/>
            <a:ext cx="1182471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DEINE (SELBST-) PRÄSENTATION</a:t>
            </a:r>
          </a:p>
        </p:txBody>
      </p:sp>
      <p:sp>
        <p:nvSpPr>
          <p:cNvPr id="360" name="Linie"/>
          <p:cNvSpPr/>
          <p:nvPr/>
        </p:nvSpPr>
        <p:spPr>
          <a:xfrm>
            <a:off x="2717907" y="7389584"/>
            <a:ext cx="18948186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61" name="Linie"/>
          <p:cNvSpPr/>
          <p:nvPr/>
        </p:nvSpPr>
        <p:spPr>
          <a:xfrm flipV="1">
            <a:off x="17307000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62" name="Linie"/>
          <p:cNvSpPr/>
          <p:nvPr/>
        </p:nvSpPr>
        <p:spPr>
          <a:xfrm flipV="1">
            <a:off x="10486999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63" name="Linie"/>
          <p:cNvSpPr/>
          <p:nvPr/>
        </p:nvSpPr>
        <p:spPr>
          <a:xfrm flipV="1">
            <a:off x="20717002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64" name="Linie"/>
          <p:cNvSpPr/>
          <p:nvPr/>
        </p:nvSpPr>
        <p:spPr>
          <a:xfrm flipV="1">
            <a:off x="7076998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65" name="Linie"/>
          <p:cNvSpPr/>
          <p:nvPr/>
        </p:nvSpPr>
        <p:spPr>
          <a:xfrm flipV="1">
            <a:off x="3666996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66" name="Linie"/>
          <p:cNvSpPr/>
          <p:nvPr/>
        </p:nvSpPr>
        <p:spPr>
          <a:xfrm flipV="1">
            <a:off x="15602000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67" name="Linie"/>
          <p:cNvSpPr/>
          <p:nvPr/>
        </p:nvSpPr>
        <p:spPr>
          <a:xfrm flipV="1">
            <a:off x="19012001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68" name="Linie"/>
          <p:cNvSpPr/>
          <p:nvPr/>
        </p:nvSpPr>
        <p:spPr>
          <a:xfrm flipV="1">
            <a:off x="12192000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69" name="Linie"/>
          <p:cNvSpPr/>
          <p:nvPr/>
        </p:nvSpPr>
        <p:spPr>
          <a:xfrm flipV="1">
            <a:off x="8781999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70" name="Linie"/>
          <p:cNvSpPr/>
          <p:nvPr/>
        </p:nvSpPr>
        <p:spPr>
          <a:xfrm flipV="1">
            <a:off x="5371997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pic>
        <p:nvPicPr>
          <p:cNvPr id="371" name="RH Logo + Schriftzug WEISS.png" descr="RH Logo + Schriftzug WEI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1397" y="12234910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372" name="Linie"/>
          <p:cNvSpPr/>
          <p:nvPr/>
        </p:nvSpPr>
        <p:spPr>
          <a:xfrm flipV="1">
            <a:off x="13896999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73" name="0"/>
          <p:cNvSpPr txBox="1"/>
          <p:nvPr/>
        </p:nvSpPr>
        <p:spPr>
          <a:xfrm>
            <a:off x="3361435" y="8196405"/>
            <a:ext cx="61112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374" name="1"/>
          <p:cNvSpPr txBox="1"/>
          <p:nvPr/>
        </p:nvSpPr>
        <p:spPr>
          <a:xfrm>
            <a:off x="6847255" y="8196405"/>
            <a:ext cx="45948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75" name="2"/>
          <p:cNvSpPr txBox="1"/>
          <p:nvPr/>
        </p:nvSpPr>
        <p:spPr>
          <a:xfrm>
            <a:off x="10181437" y="8196405"/>
            <a:ext cx="58445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76" name="3"/>
          <p:cNvSpPr txBox="1"/>
          <p:nvPr/>
        </p:nvSpPr>
        <p:spPr>
          <a:xfrm>
            <a:off x="13759078" y="8196405"/>
            <a:ext cx="59436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77" name="4"/>
          <p:cNvSpPr txBox="1"/>
          <p:nvPr/>
        </p:nvSpPr>
        <p:spPr>
          <a:xfrm>
            <a:off x="16998009" y="8196405"/>
            <a:ext cx="617983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78" name="5"/>
          <p:cNvSpPr txBox="1"/>
          <p:nvPr/>
        </p:nvSpPr>
        <p:spPr>
          <a:xfrm>
            <a:off x="20424775" y="8196405"/>
            <a:ext cx="58445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79" name="Dingbat-X"/>
          <p:cNvSpPr/>
          <p:nvPr/>
        </p:nvSpPr>
        <p:spPr>
          <a:xfrm>
            <a:off x="3799272" y="6804865"/>
            <a:ext cx="989651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" name="„RHETORIK IST MEINE SCHWÄCHE“"/>
          <p:cNvSpPr txBox="1"/>
          <p:nvPr/>
        </p:nvSpPr>
        <p:spPr>
          <a:xfrm>
            <a:off x="6298787" y="2733718"/>
            <a:ext cx="11786426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500">
                <a:solidFill>
                  <a:srgbClr val="E83E63"/>
                </a:solidFill>
                <a:latin typeface="Panton Black Demo Italic"/>
                <a:ea typeface="Panton Black Demo Italic"/>
                <a:cs typeface="Panton Black Demo Italic"/>
                <a:sym typeface="Panton Black Demo Italic"/>
              </a:defRPr>
            </a:lvl1pPr>
          </a:lstStyle>
          <a:p>
            <a:pPr/>
            <a:r>
              <a:t>„RHETORIK IST MEINE SCHWÄCHE“</a:t>
            </a:r>
          </a:p>
        </p:txBody>
      </p:sp>
      <p:sp>
        <p:nvSpPr>
          <p:cNvPr id="381" name="Dingbat-X"/>
          <p:cNvSpPr/>
          <p:nvPr/>
        </p:nvSpPr>
        <p:spPr>
          <a:xfrm>
            <a:off x="7824099" y="6804865"/>
            <a:ext cx="989650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2" name="Dingbat-X"/>
          <p:cNvSpPr/>
          <p:nvPr/>
        </p:nvSpPr>
        <p:spPr>
          <a:xfrm>
            <a:off x="9992174" y="6804865"/>
            <a:ext cx="989651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3" name="Dingbat-X"/>
          <p:cNvSpPr/>
          <p:nvPr/>
        </p:nvSpPr>
        <p:spPr>
          <a:xfrm>
            <a:off x="15107177" y="6804865"/>
            <a:ext cx="989650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4" name="Dingbat-X"/>
          <p:cNvSpPr/>
          <p:nvPr/>
        </p:nvSpPr>
        <p:spPr>
          <a:xfrm>
            <a:off x="17664676" y="6804865"/>
            <a:ext cx="989651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5" name="HÄNDE"/>
          <p:cNvSpPr txBox="1"/>
          <p:nvPr/>
        </p:nvSpPr>
        <p:spPr>
          <a:xfrm rot="20100000">
            <a:off x="4300625" y="5251606"/>
            <a:ext cx="214274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E83E63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HÄNDE </a:t>
            </a:r>
          </a:p>
        </p:txBody>
      </p:sp>
      <p:sp>
        <p:nvSpPr>
          <p:cNvPr id="386" name="ZAHL vergessen"/>
          <p:cNvSpPr txBox="1"/>
          <p:nvPr/>
        </p:nvSpPr>
        <p:spPr>
          <a:xfrm rot="20100000">
            <a:off x="10297407" y="4896292"/>
            <a:ext cx="465734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E83E63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ZAHL vergessen</a:t>
            </a:r>
          </a:p>
        </p:txBody>
      </p:sp>
      <p:sp>
        <p:nvSpPr>
          <p:cNvPr id="387" name="ÄHMMM…"/>
          <p:cNvSpPr txBox="1"/>
          <p:nvPr/>
        </p:nvSpPr>
        <p:spPr>
          <a:xfrm rot="20100000">
            <a:off x="7873643" y="5251606"/>
            <a:ext cx="271830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E83E63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ÄHMMM…</a:t>
            </a:r>
          </a:p>
        </p:txBody>
      </p:sp>
      <p:sp>
        <p:nvSpPr>
          <p:cNvPr id="388" name="ERNSTES GESICHT"/>
          <p:cNvSpPr txBox="1"/>
          <p:nvPr/>
        </p:nvSpPr>
        <p:spPr>
          <a:xfrm rot="20100000">
            <a:off x="15191706" y="4841870"/>
            <a:ext cx="4826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E83E63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ERNSTES GESICHT</a:t>
            </a:r>
          </a:p>
        </p:txBody>
      </p:sp>
      <p:sp>
        <p:nvSpPr>
          <p:cNvPr id="389" name="WAS WOLLTE ICH SAGEN?"/>
          <p:cNvSpPr txBox="1"/>
          <p:nvPr/>
        </p:nvSpPr>
        <p:spPr>
          <a:xfrm rot="20100000">
            <a:off x="18233939" y="4940457"/>
            <a:ext cx="44069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E83E63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WAS WOLLTE ICH</a:t>
            </a:r>
            <a:br/>
            <a:r>
              <a:t>SAGEN?</a:t>
            </a:r>
          </a:p>
        </p:txBody>
      </p:sp>
      <p:sp>
        <p:nvSpPr>
          <p:cNvPr id="390" name="!!! 15 SEKUNDEN VON 5 MINUTEN SIND NICHT SO GUT !!!"/>
          <p:cNvSpPr txBox="1"/>
          <p:nvPr/>
        </p:nvSpPr>
        <p:spPr>
          <a:xfrm>
            <a:off x="2294000" y="10215657"/>
            <a:ext cx="1979599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>
                <a:solidFill>
                  <a:srgbClr val="E83E63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!!! 15 SEKUNDEN VON 5 MINUTEN SIND NICHT SO GUT !!!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3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7" grpId="2"/>
      <p:bldP build="whole" bldLvl="1" animBg="1" rev="0" advAuto="0" spid="385" grpId="1"/>
      <p:bldP build="whole" bldLvl="1" animBg="1" rev="0" advAuto="0" spid="389" grpId="5"/>
      <p:bldP build="whole" bldLvl="1" animBg="1" rev="0" advAuto="0" spid="388" grpId="4"/>
      <p:bldP build="whole" bldLvl="1" animBg="1" rev="0" advAuto="0" spid="390" grpId="6"/>
      <p:bldP build="whole" bldLvl="1" animBg="1" rev="0" advAuto="0" spid="386" grpId="3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Bildschirmfoto 2021-11-13 um 11.02.49.png" descr="Bildschirmfoto 2021-11-13 um 11.02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36" y="6275510"/>
            <a:ext cx="14682525" cy="828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Bildschirmfoto 2021-11-13 um 11.05.25.png" descr="Bildschirmfoto 2021-11-13 um 11.05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91707" y="4425949"/>
            <a:ext cx="14682525" cy="9225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4" name="Bildschirmfoto 2021-11-13 um 11.01.55.png" descr="Bildschirmfoto 2021-11-13 um 11.01.5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874" y="-350492"/>
            <a:ext cx="12858046" cy="7231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Bildschirmfoto 2021-11-13 um 11.03.48.png" descr="Bildschirmfoto 2021-11-13 um 11.03.4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97433" y="-716403"/>
            <a:ext cx="13533152" cy="7593391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Rechteck"/>
          <p:cNvSpPr/>
          <p:nvPr/>
        </p:nvSpPr>
        <p:spPr>
          <a:xfrm>
            <a:off x="2027647" y="10216566"/>
            <a:ext cx="21158671" cy="2622334"/>
          </a:xfrm>
          <a:prstGeom prst="rect">
            <a:avLst/>
          </a:prstGeom>
          <a:solidFill>
            <a:srgbClr val="16334A">
              <a:alpha val="89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67" name="DREHE UNTERNEHMENSFILME IN EIGENREGIE…"/>
          <p:cNvSpPr txBox="1"/>
          <p:nvPr/>
        </p:nvSpPr>
        <p:spPr>
          <a:xfrm>
            <a:off x="2307600" y="10295832"/>
            <a:ext cx="20598766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7500">
                <a:solidFill>
                  <a:srgbClr val="DFFE52"/>
                </a:solidFill>
                <a:latin typeface="Panton Demo Light"/>
                <a:ea typeface="Panton Demo Light"/>
                <a:cs typeface="Panton Demo Light"/>
                <a:sym typeface="Panton Demo Light"/>
              </a:defRPr>
            </a:pPr>
            <a:r>
              <a:t>DREHE UNTERNEHMENSFILME IN EIGENREGIE</a:t>
            </a:r>
          </a:p>
          <a:p>
            <a:pPr defTabSz="825500">
              <a:defRPr sz="7500">
                <a:solidFill>
                  <a:srgbClr val="DFFE52"/>
                </a:solidFill>
                <a:latin typeface="Panton Black Demo Italic"/>
                <a:ea typeface="Panton Black Demo Italic"/>
                <a:cs typeface="Panton Black Demo Italic"/>
                <a:sym typeface="Panton Black Demo Italic"/>
              </a:defRPr>
            </a:pPr>
            <a:r>
              <a:t>SPARE GELD. SPARE ZEIT. SPARE NERVEN.</a:t>
            </a:r>
          </a:p>
        </p:txBody>
      </p:sp>
      <p:sp>
        <p:nvSpPr>
          <p:cNvPr id="1068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D7FF00"/>
              </a:gs>
              <a:gs pos="100000">
                <a:srgbClr val="213C52"/>
              </a:gs>
            </a:gsLst>
            <a:lin ang="13334491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Herocademy Logo.png" descr="Herocademy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3321" y="11357051"/>
            <a:ext cx="5517358" cy="1478803"/>
          </a:xfrm>
          <a:prstGeom prst="rect">
            <a:avLst/>
          </a:prstGeom>
          <a:ln w="12700">
            <a:miter lim="400000"/>
          </a:ln>
        </p:spPr>
      </p:pic>
      <p:sp>
        <p:nvSpPr>
          <p:cNvPr id="1071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C33192"/>
              </a:gs>
              <a:gs pos="100000">
                <a:srgbClr val="6A1E92"/>
              </a:gs>
            </a:gsLst>
            <a:lin ang="7615343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72" name="RH Logo + Schriftzug schwarz.png" descr="RH Logo + Schriftzug schwar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3740" y="938019"/>
            <a:ext cx="4816520" cy="885697"/>
          </a:xfrm>
          <a:prstGeom prst="rect">
            <a:avLst/>
          </a:prstGeom>
          <a:ln w="12700">
            <a:miter lim="400000"/>
          </a:ln>
        </p:spPr>
      </p:pic>
      <p:sp>
        <p:nvSpPr>
          <p:cNvPr id="1073" name="Warum ist diese Kernbotschaft  ein Rhetorik-Booster?"/>
          <p:cNvSpPr txBox="1"/>
          <p:nvPr/>
        </p:nvSpPr>
        <p:spPr>
          <a:xfrm>
            <a:off x="1905794" y="3942917"/>
            <a:ext cx="20572413" cy="5294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7500">
                <a:gradFill flip="none" rotWithShape="1">
                  <a:gsLst>
                    <a:gs pos="0">
                      <a:srgbClr val="6A1E92"/>
                    </a:gs>
                    <a:gs pos="100000">
                      <a:srgbClr val="C33192"/>
                    </a:gs>
                  </a:gsLst>
                  <a:lin ang="18920620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Warum ist diese Kernbotschaft </a:t>
            </a:r>
            <a:br/>
            <a:r>
              <a:t>ein Rhetorik-Booster?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3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Herocademy Logo.png" descr="Herocademy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3321" y="11357051"/>
            <a:ext cx="5517358" cy="1478803"/>
          </a:xfrm>
          <a:prstGeom prst="rect">
            <a:avLst/>
          </a:prstGeom>
          <a:ln w="12700">
            <a:miter lim="400000"/>
          </a:ln>
        </p:spPr>
      </p:pic>
      <p:sp>
        <p:nvSpPr>
          <p:cNvPr id="1076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C33192"/>
              </a:gs>
              <a:gs pos="100000">
                <a:srgbClr val="6A1E92"/>
              </a:gs>
            </a:gsLst>
            <a:lin ang="7615343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77" name="RH Logo + Schriftzug schwarz.png" descr="RH Logo + Schriftzug schwar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3740" y="938019"/>
            <a:ext cx="4816520" cy="885697"/>
          </a:xfrm>
          <a:prstGeom prst="rect">
            <a:avLst/>
          </a:prstGeom>
          <a:ln w="12700">
            <a:miter lim="400000"/>
          </a:ln>
        </p:spPr>
      </p:pic>
      <p:sp>
        <p:nvSpPr>
          <p:cNvPr id="1078" name="Wie funktioniert…"/>
          <p:cNvSpPr txBox="1"/>
          <p:nvPr/>
        </p:nvSpPr>
        <p:spPr>
          <a:xfrm>
            <a:off x="6484143" y="3942917"/>
            <a:ext cx="11415713" cy="5294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7500">
                <a:gradFill flip="none" rotWithShape="1">
                  <a:gsLst>
                    <a:gs pos="0">
                      <a:srgbClr val="6A1E92"/>
                    </a:gs>
                    <a:gs pos="100000">
                      <a:srgbClr val="C33192"/>
                    </a:gs>
                  </a:gsLst>
                  <a:lin ang="18920620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Wie funktioniert </a:t>
            </a:r>
          </a:p>
          <a:p>
            <a:pPr defTabSz="825500">
              <a:defRPr sz="17500">
                <a:gradFill flip="none" rotWithShape="1">
                  <a:gsLst>
                    <a:gs pos="0">
                      <a:srgbClr val="6A1E92"/>
                    </a:gs>
                    <a:gs pos="100000">
                      <a:srgbClr val="C33192"/>
                    </a:gs>
                  </a:gsLst>
                  <a:lin ang="18920620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diese Übung?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8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Herocademy Logo.png" descr="Herocademy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3321" y="11357051"/>
            <a:ext cx="5517358" cy="1478803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C33192"/>
              </a:gs>
              <a:gs pos="100000">
                <a:srgbClr val="6A1E92"/>
              </a:gs>
            </a:gsLst>
            <a:lin ang="7615343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82" name="RH Logo + Schriftzug schwarz.png" descr="RH Logo + Schriftzug schwar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3740" y="938019"/>
            <a:ext cx="4816520" cy="8856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Was sagen meine…"/>
          <p:cNvSpPr txBox="1"/>
          <p:nvPr/>
        </p:nvSpPr>
        <p:spPr>
          <a:xfrm>
            <a:off x="6167437" y="3942917"/>
            <a:ext cx="12049126" cy="5294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7500">
                <a:gradFill flip="none" rotWithShape="1">
                  <a:gsLst>
                    <a:gs pos="0">
                      <a:srgbClr val="6A1E92"/>
                    </a:gs>
                    <a:gs pos="100000">
                      <a:srgbClr val="C33192"/>
                    </a:gs>
                  </a:gsLst>
                  <a:lin ang="18920620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Was sagen meine </a:t>
            </a:r>
          </a:p>
          <a:p>
            <a:pPr defTabSz="825500">
              <a:defRPr sz="17500">
                <a:gradFill flip="none" rotWithShape="1">
                  <a:gsLst>
                    <a:gs pos="0">
                      <a:srgbClr val="6A1E92"/>
                    </a:gs>
                    <a:gs pos="100000">
                      <a:srgbClr val="C33192"/>
                    </a:gs>
                  </a:gsLst>
                  <a:lin ang="18920620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Teilnehmer:innen?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3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Herocademy Logo.png" descr="Herocademy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3321" y="11357051"/>
            <a:ext cx="5517358" cy="1478803"/>
          </a:xfrm>
          <a:prstGeom prst="rect">
            <a:avLst/>
          </a:prstGeom>
          <a:ln w="12700">
            <a:miter lim="400000"/>
          </a:ln>
        </p:spPr>
      </p:pic>
      <p:sp>
        <p:nvSpPr>
          <p:cNvPr id="1086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C33192"/>
              </a:gs>
              <a:gs pos="100000">
                <a:srgbClr val="6A1E92"/>
              </a:gs>
            </a:gsLst>
            <a:lin ang="7615343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87" name="RH Logo + Schriftzug schwarz.png" descr="RH Logo + Schriftzug schwar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3740" y="938019"/>
            <a:ext cx="4816520" cy="8856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8" name="Wie kannst du deine…"/>
          <p:cNvSpPr txBox="1"/>
          <p:nvPr/>
        </p:nvSpPr>
        <p:spPr>
          <a:xfrm>
            <a:off x="3922712" y="3942917"/>
            <a:ext cx="16538576" cy="5294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7500">
                <a:gradFill flip="none" rotWithShape="1">
                  <a:gsLst>
                    <a:gs pos="0">
                      <a:srgbClr val="6A1E92"/>
                    </a:gs>
                    <a:gs pos="100000">
                      <a:srgbClr val="C33192"/>
                    </a:gs>
                  </a:gsLst>
                  <a:lin ang="18920620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Wie kannst du deine </a:t>
            </a:r>
          </a:p>
          <a:p>
            <a:pPr defTabSz="825500">
              <a:defRPr sz="17500">
                <a:gradFill flip="none" rotWithShape="1">
                  <a:gsLst>
                    <a:gs pos="0">
                      <a:srgbClr val="6A1E92"/>
                    </a:gs>
                    <a:gs pos="100000">
                      <a:srgbClr val="C33192"/>
                    </a:gs>
                  </a:gsLst>
                  <a:lin ang="18920620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Rhetorik jetzt trainieren?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8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Herocademy Logo.png" descr="Herocademy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3321" y="11357051"/>
            <a:ext cx="5517358" cy="1478803"/>
          </a:xfrm>
          <a:prstGeom prst="rect">
            <a:avLst/>
          </a:prstGeom>
          <a:ln w="12700">
            <a:miter lim="400000"/>
          </a:ln>
        </p:spPr>
      </p:pic>
      <p:sp>
        <p:nvSpPr>
          <p:cNvPr id="1091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C33192"/>
              </a:gs>
              <a:gs pos="100000">
                <a:srgbClr val="6A1E92"/>
              </a:gs>
            </a:gsLst>
            <a:lin ang="7615343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92" name="RH Logo + Schriftzug schwarz.png" descr="RH Logo + Schriftzug schwar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3740" y="938019"/>
            <a:ext cx="4816520" cy="885697"/>
          </a:xfrm>
          <a:prstGeom prst="rect">
            <a:avLst/>
          </a:prstGeom>
          <a:ln w="12700">
            <a:miter lim="400000"/>
          </a:ln>
        </p:spPr>
      </p:pic>
      <p:sp>
        <p:nvSpPr>
          <p:cNvPr id="1093" name="Unser Bonus für DICH auf…"/>
          <p:cNvSpPr txBox="1"/>
          <p:nvPr/>
        </p:nvSpPr>
        <p:spPr>
          <a:xfrm>
            <a:off x="4250531" y="3942917"/>
            <a:ext cx="15882938" cy="5294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7500">
                <a:gradFill flip="none" rotWithShape="1">
                  <a:gsLst>
                    <a:gs pos="0">
                      <a:srgbClr val="6A1E92"/>
                    </a:gs>
                    <a:gs pos="100000">
                      <a:srgbClr val="C33192"/>
                    </a:gs>
                  </a:gsLst>
                  <a:lin ang="18920620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Unser Bonus für DICH auf</a:t>
            </a:r>
          </a:p>
          <a:p>
            <a:pPr defTabSz="825500">
              <a:defRPr sz="17500">
                <a:gradFill flip="none" rotWithShape="1">
                  <a:gsLst>
                    <a:gs pos="0">
                      <a:srgbClr val="6A1E92"/>
                    </a:gs>
                    <a:gs pos="100000">
                      <a:srgbClr val="C33192"/>
                    </a:gs>
                  </a:gsLst>
                  <a:lin ang="18920620" scaled="0"/>
                </a:gra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rPr>
                <a:hlinkClick r:id="rId4" invalidUrl="" action="" tgtFrame="" tooltip="" history="1" highlightClick="0" endSnd="0"/>
              </a:rPr>
              <a:t>www.HEROCADEMY.de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3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Herocademy Logo.png" descr="Herocademy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7912" y="11708531"/>
            <a:ext cx="5248176" cy="1406655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C33192"/>
              </a:gs>
              <a:gs pos="100000">
                <a:srgbClr val="6A1E92"/>
              </a:gs>
            </a:gsLst>
            <a:lin ang="7615343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7" name="Wie du dich richtig auf…"/>
          <p:cNvSpPr txBox="1"/>
          <p:nvPr/>
        </p:nvSpPr>
        <p:spPr>
          <a:xfrm>
            <a:off x="2620803" y="778030"/>
            <a:ext cx="8982394" cy="261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85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Wie du dich richtig auf</a:t>
            </a:r>
          </a:p>
          <a:p>
            <a:pPr defTabSz="825500">
              <a:defRPr sz="85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Präsentationen vorbereitest</a:t>
            </a:r>
          </a:p>
        </p:txBody>
      </p:sp>
      <p:sp>
        <p:nvSpPr>
          <p:cNvPr id="1098" name="Wie du durch falsche Vorbereitung…"/>
          <p:cNvSpPr txBox="1"/>
          <p:nvPr/>
        </p:nvSpPr>
        <p:spPr>
          <a:xfrm>
            <a:off x="12441322" y="778030"/>
            <a:ext cx="10915778" cy="261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85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Wie du durch falsche Vorbereitung</a:t>
            </a:r>
          </a:p>
          <a:p>
            <a:pPr defTabSz="825500">
              <a:defRPr sz="85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immer aufgeregt sein wirst</a:t>
            </a:r>
          </a:p>
        </p:txBody>
      </p:sp>
      <p:sp>
        <p:nvSpPr>
          <p:cNvPr id="1099" name="Dreieck"/>
          <p:cNvSpPr/>
          <p:nvPr/>
        </p:nvSpPr>
        <p:spPr>
          <a:xfrm>
            <a:off x="5450978" y="7565429"/>
            <a:ext cx="3322044" cy="3967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aphicFrame>
        <p:nvGraphicFramePr>
          <p:cNvPr id="1100" name="2D-Kreisdiagramm"/>
          <p:cNvGraphicFramePr/>
          <p:nvPr/>
        </p:nvGraphicFramePr>
        <p:xfrm>
          <a:off x="14723516" y="3682305"/>
          <a:ext cx="6351390" cy="635139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1101" name="2D-Kreisdiagramm"/>
          <p:cNvGraphicFramePr/>
          <p:nvPr/>
        </p:nvGraphicFramePr>
        <p:xfrm>
          <a:off x="4044950" y="3790950"/>
          <a:ext cx="6134100" cy="61341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1102" name="Rhetorik"/>
          <p:cNvSpPr txBox="1"/>
          <p:nvPr/>
        </p:nvSpPr>
        <p:spPr>
          <a:xfrm>
            <a:off x="6068441" y="4986275"/>
            <a:ext cx="2087119" cy="981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Rhetorik</a:t>
            </a:r>
          </a:p>
        </p:txBody>
      </p:sp>
      <p:sp>
        <p:nvSpPr>
          <p:cNvPr id="1103" name="Rhetorik"/>
          <p:cNvSpPr txBox="1"/>
          <p:nvPr/>
        </p:nvSpPr>
        <p:spPr>
          <a:xfrm>
            <a:off x="16855652" y="10778533"/>
            <a:ext cx="2087119" cy="981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000000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Rhetorik</a:t>
            </a:r>
          </a:p>
        </p:txBody>
      </p:sp>
      <p:sp>
        <p:nvSpPr>
          <p:cNvPr id="1104" name="Zahlen, Daten…"/>
          <p:cNvSpPr txBox="1"/>
          <p:nvPr/>
        </p:nvSpPr>
        <p:spPr>
          <a:xfrm>
            <a:off x="16267388" y="4535425"/>
            <a:ext cx="3263647" cy="1882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Zahlen, Daten</a:t>
            </a:r>
          </a:p>
          <a:p>
            <a:pPr>
              <a:defRPr sz="6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&amp; Fakten</a:t>
            </a:r>
          </a:p>
        </p:txBody>
      </p:sp>
      <p:sp>
        <p:nvSpPr>
          <p:cNvPr id="1105" name="Zahlen, Daten…"/>
          <p:cNvSpPr txBox="1"/>
          <p:nvPr/>
        </p:nvSpPr>
        <p:spPr>
          <a:xfrm>
            <a:off x="5480177" y="10327683"/>
            <a:ext cx="3263647" cy="1882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>
                <a:solidFill>
                  <a:srgbClr val="000000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Zahlen, Daten</a:t>
            </a:r>
          </a:p>
          <a:p>
            <a:pPr>
              <a:defRPr sz="6000">
                <a:solidFill>
                  <a:srgbClr val="000000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t>&amp; Fakten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7" grpId="1"/>
      <p:bldP build="whole" bldLvl="1" animBg="1" rev="0" advAuto="0" spid="1098" grpId="2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iStock-1241526107.jpg" descr="iStock-12415261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552" y="-300624"/>
            <a:ext cx="24028896" cy="15827754"/>
          </a:xfrm>
          <a:prstGeom prst="rect">
            <a:avLst/>
          </a:prstGeom>
          <a:ln w="12700">
            <a:miter lim="400000"/>
          </a:ln>
        </p:spPr>
      </p:pic>
      <p:sp>
        <p:nvSpPr>
          <p:cNvPr id="1108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C33192"/>
              </a:gs>
              <a:gs pos="100000">
                <a:srgbClr val="6A1E92"/>
              </a:gs>
            </a:gsLst>
            <a:lin ang="7615343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109" name="RH Logo 2017.png" descr="RH Logo 20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6989" y="6075987"/>
            <a:ext cx="672807" cy="5498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682"/>
              </a:srgbClr>
            </a:outerShdw>
          </a:effectLst>
        </p:spPr>
      </p:pic>
      <p:pic>
        <p:nvPicPr>
          <p:cNvPr id="1110" name="RH Logo 2017.png" descr="RH Logo 2017.png"/>
          <p:cNvPicPr>
            <a:picLocks noChangeAspect="0"/>
          </p:cNvPicPr>
          <p:nvPr/>
        </p:nvPicPr>
        <p:blipFill>
          <a:blip r:embed="rId4">
            <a:alphaModFix amt="59680"/>
            <a:extLst/>
          </a:blip>
          <a:stretch>
            <a:fillRect/>
          </a:stretch>
        </p:blipFill>
        <p:spPr>
          <a:xfrm rot="840000">
            <a:off x="16254823" y="6317287"/>
            <a:ext cx="613639" cy="5498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682"/>
              </a:srgbClr>
            </a:outerShdw>
          </a:effectLst>
        </p:spPr>
      </p:pic>
      <p:sp>
        <p:nvSpPr>
          <p:cNvPr id="1111" name="Rechteck"/>
          <p:cNvSpPr/>
          <p:nvPr/>
        </p:nvSpPr>
        <p:spPr>
          <a:xfrm>
            <a:off x="757647" y="8661782"/>
            <a:ext cx="14131106" cy="2296412"/>
          </a:xfrm>
          <a:prstGeom prst="rect">
            <a:avLst/>
          </a:prstGeom>
          <a:gradFill>
            <a:gsLst>
              <a:gs pos="0">
                <a:srgbClr val="C33192">
                  <a:alpha val="89968"/>
                </a:srgbClr>
              </a:gs>
              <a:gs pos="100000">
                <a:srgbClr val="6A1E92">
                  <a:alpha val="89968"/>
                </a:srgbClr>
              </a:gs>
            </a:gsLst>
            <a:lin ang="7615343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12" name="MEDIENTRAINING"/>
          <p:cNvSpPr txBox="1"/>
          <p:nvPr/>
        </p:nvSpPr>
        <p:spPr>
          <a:xfrm>
            <a:off x="1130300" y="8768588"/>
            <a:ext cx="13385801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2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MEDIENTRAINING</a:t>
            </a:r>
          </a:p>
        </p:txBody>
      </p:sp>
      <p:pic>
        <p:nvPicPr>
          <p:cNvPr id="1113" name="provenexpert-qualitaetssiegel-finanzmakler.png" descr="provenexpert-qualitaetssiegel-finanzmakl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71789" y="627002"/>
            <a:ext cx="3065967" cy="2330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4" name="RH Logo + Schriftzug schwarz.png" descr="RH Logo + Schriftzug schwarz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4674" y="860238"/>
            <a:ext cx="4691702" cy="862745"/>
          </a:xfrm>
          <a:prstGeom prst="rect">
            <a:avLst/>
          </a:prstGeom>
          <a:ln w="12700">
            <a:miter lim="400000"/>
          </a:ln>
        </p:spPr>
      </p:pic>
      <p:sp>
        <p:nvSpPr>
          <p:cNvPr id="1115" name="Rechteck"/>
          <p:cNvSpPr/>
          <p:nvPr/>
        </p:nvSpPr>
        <p:spPr>
          <a:xfrm>
            <a:off x="757647" y="11074782"/>
            <a:ext cx="14131106" cy="1542151"/>
          </a:xfrm>
          <a:prstGeom prst="rect">
            <a:avLst/>
          </a:prstGeom>
          <a:gradFill>
            <a:gsLst>
              <a:gs pos="0">
                <a:srgbClr val="C33192">
                  <a:alpha val="89968"/>
                </a:srgbClr>
              </a:gs>
              <a:gs pos="100000">
                <a:srgbClr val="6A1E92">
                  <a:alpha val="89968"/>
                </a:srgbClr>
              </a:gs>
            </a:gsLst>
            <a:lin ang="7615343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16" name="INTERVIEWS ・FILM ・EVENT"/>
          <p:cNvSpPr txBox="1"/>
          <p:nvPr/>
        </p:nvSpPr>
        <p:spPr>
          <a:xfrm>
            <a:off x="1189037" y="9152832"/>
            <a:ext cx="1326832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12500">
                <a:solidFill>
                  <a:srgbClr val="DFFE52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</a:p>
          <a:p>
            <a:pPr defTabSz="825500">
              <a:defRPr sz="75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pPr>
            <a:r>
              <a:t>INTERVIEWS ・FILM ・EVENT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iStock-1070699338.jpg" descr="iStock-10706993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34583" y="-3570127"/>
            <a:ext cx="31522468" cy="17284776"/>
          </a:xfrm>
          <a:prstGeom prst="rect">
            <a:avLst/>
          </a:prstGeom>
          <a:ln w="12700">
            <a:miter lim="400000"/>
          </a:ln>
        </p:spPr>
      </p:pic>
      <p:sp>
        <p:nvSpPr>
          <p:cNvPr id="1119" name="Rechteck"/>
          <p:cNvSpPr/>
          <p:nvPr/>
        </p:nvSpPr>
        <p:spPr>
          <a:xfrm>
            <a:off x="-986311" y="-163900"/>
            <a:ext cx="25137422" cy="14483339"/>
          </a:xfrm>
          <a:prstGeom prst="rect">
            <a:avLst/>
          </a:prstGeom>
          <a:gradFill>
            <a:gsLst>
              <a:gs pos="0">
                <a:srgbClr val="C33192">
                  <a:alpha val="72383"/>
                </a:srgbClr>
              </a:gs>
              <a:gs pos="100000">
                <a:srgbClr val="6A1E92">
                  <a:alpha val="72383"/>
                </a:srgbClr>
              </a:gs>
            </a:gsLst>
            <a:lin ang="21477148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20" name="DIE RHETORIKPOWER STECKT IN DIR"/>
          <p:cNvSpPr txBox="1"/>
          <p:nvPr/>
        </p:nvSpPr>
        <p:spPr>
          <a:xfrm>
            <a:off x="7194825" y="654785"/>
            <a:ext cx="9994350" cy="9321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50800" dir="5400000">
              <a:srgbClr val="000000">
                <a:alpha val="1913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1" i="1" sz="5400">
                <a:solidFill>
                  <a:srgbClr val="C9BB8B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DIE RHETORIKPOWER STECKT IN DIR</a:t>
            </a:r>
          </a:p>
        </p:txBody>
      </p:sp>
      <p:sp>
        <p:nvSpPr>
          <p:cNvPr id="1121" name="WAS oder WIE…"/>
          <p:cNvSpPr txBox="1"/>
          <p:nvPr/>
        </p:nvSpPr>
        <p:spPr>
          <a:xfrm>
            <a:off x="3903821" y="6491298"/>
            <a:ext cx="16576358" cy="52949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42900" dist="50800" dir="5400000">
              <a:srgbClr val="000000">
                <a:alpha val="290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7500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defRPr>
            </a:pPr>
            <a:r>
              <a:t>WAS </a:t>
            </a:r>
            <a:r>
              <a:rPr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oder</a:t>
            </a:r>
            <a:r>
              <a:t> WIE</a:t>
            </a:r>
          </a:p>
          <a:p>
            <a:pPr>
              <a:defRPr sz="17500">
                <a:solidFill>
                  <a:srgbClr val="FFFFFF"/>
                </a:solidFill>
                <a:latin typeface="Yanone Kaffeesatz Light"/>
                <a:ea typeface="Yanone Kaffeesatz Light"/>
                <a:cs typeface="Yanone Kaffeesatz Light"/>
                <a:sym typeface="Yanone Kaffeesatz Light"/>
              </a:defRPr>
            </a:pPr>
            <a:r>
              <a:t>präsentiere ich (mich)?</a:t>
            </a:r>
          </a:p>
        </p:txBody>
      </p:sp>
      <p:pic>
        <p:nvPicPr>
          <p:cNvPr id="1122" name="RH Logo + Schriftzug WEISS.png" descr="RH Logo + Schriftzug WEI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2796" y="12188397"/>
            <a:ext cx="5458408" cy="10037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50800" dir="5400000">
              <a:srgbClr val="000000">
                <a:alpha val="1848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iStock-612022682.jpg"/>
          <p:cNvGrpSpPr/>
          <p:nvPr/>
        </p:nvGrpSpPr>
        <p:grpSpPr>
          <a:xfrm>
            <a:off x="752023" y="2430197"/>
            <a:ext cx="6396144" cy="4722072"/>
            <a:chOff x="0" y="0"/>
            <a:chExt cx="6396142" cy="4722070"/>
          </a:xfrm>
        </p:grpSpPr>
        <p:pic>
          <p:nvPicPr>
            <p:cNvPr id="1125" name="iStock-612022682.jpg" descr="iStock-61202268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" y="355600"/>
              <a:ext cx="6370743" cy="42521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24" name="iStock-612022682.jpg" descr="iStock-612022682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96143" cy="4722071"/>
            </a:xfrm>
            <a:prstGeom prst="rect">
              <a:avLst/>
            </a:prstGeom>
            <a:effectLst/>
          </p:spPr>
        </p:pic>
      </p:grpSp>
      <p:grpSp>
        <p:nvGrpSpPr>
          <p:cNvPr id="1129" name="beautiful-brunette-girl-taking-selfie-2021-09-01-02-09-30-utc.jpg"/>
          <p:cNvGrpSpPr/>
          <p:nvPr/>
        </p:nvGrpSpPr>
        <p:grpSpPr>
          <a:xfrm>
            <a:off x="993915" y="7699364"/>
            <a:ext cx="5912359" cy="4394539"/>
            <a:chOff x="0" y="0"/>
            <a:chExt cx="5912357" cy="4394538"/>
          </a:xfrm>
        </p:grpSpPr>
        <p:pic>
          <p:nvPicPr>
            <p:cNvPr id="1128" name="beautiful-brunette-girl-taking-selfie-2021-09-01-02-09-30-utc.jpg" descr="beautiful-brunette-girl-taking-selfie-2021-09-01-02-09-30-utc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" y="355600"/>
              <a:ext cx="5886958" cy="39246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27" name="beautiful-brunette-girl-taking-selfie-2021-09-01-02-09-30-utc.jpg" descr="beautiful-brunette-girl-taking-selfie-2021-09-01-02-09-30-utc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912358" cy="4394539"/>
            </a:xfrm>
            <a:prstGeom prst="rect">
              <a:avLst/>
            </a:prstGeom>
            <a:effectLst/>
          </p:spPr>
        </p:pic>
      </p:grpSp>
      <p:grpSp>
        <p:nvGrpSpPr>
          <p:cNvPr id="1132" name="iStock-891411066.jpg"/>
          <p:cNvGrpSpPr/>
          <p:nvPr/>
        </p:nvGrpSpPr>
        <p:grpSpPr>
          <a:xfrm>
            <a:off x="17853804" y="2464091"/>
            <a:ext cx="6301976" cy="4654284"/>
            <a:chOff x="0" y="0"/>
            <a:chExt cx="6301974" cy="4654283"/>
          </a:xfrm>
        </p:grpSpPr>
        <p:pic>
          <p:nvPicPr>
            <p:cNvPr id="1131" name="iStock-891411066.jpg" descr="iStock-891411066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" y="355600"/>
              <a:ext cx="6276575" cy="41843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0" name="iStock-891411066.jpg" descr="iStock-891411066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301975" cy="4654284"/>
            </a:xfrm>
            <a:prstGeom prst="rect">
              <a:avLst/>
            </a:prstGeom>
            <a:effectLst/>
          </p:spPr>
        </p:pic>
      </p:grpSp>
      <p:sp>
        <p:nvSpPr>
          <p:cNvPr id="1133" name="Werde zur besten Version deines Selbst"/>
          <p:cNvSpPr txBox="1"/>
          <p:nvPr/>
        </p:nvSpPr>
        <p:spPr>
          <a:xfrm>
            <a:off x="4609465" y="534858"/>
            <a:ext cx="15165071" cy="1924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defRPr sz="10000">
                <a:solidFill>
                  <a:srgbClr val="000000"/>
                </a:solidFill>
                <a:latin typeface="Tahu!"/>
                <a:ea typeface="Tahu!"/>
                <a:cs typeface="Tahu!"/>
                <a:sym typeface="Tahu!"/>
              </a:defRPr>
            </a:lvl1pPr>
          </a:lstStyle>
          <a:p>
            <a:pPr/>
            <a:r>
              <a:t>Werde zur besten Version deines Selbst</a:t>
            </a:r>
          </a:p>
        </p:txBody>
      </p:sp>
      <p:pic>
        <p:nvPicPr>
          <p:cNvPr id="1134" name="Herocademy Logo.png" descr="Herocademy Logo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91648" y="9497240"/>
            <a:ext cx="8800704" cy="2358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7" name="iStock-1158338459.jpg"/>
          <p:cNvGrpSpPr/>
          <p:nvPr/>
        </p:nvGrpSpPr>
        <p:grpSpPr>
          <a:xfrm>
            <a:off x="17987179" y="7656517"/>
            <a:ext cx="6035227" cy="4480233"/>
            <a:chOff x="0" y="0"/>
            <a:chExt cx="6035225" cy="4480231"/>
          </a:xfrm>
        </p:grpSpPr>
        <p:pic>
          <p:nvPicPr>
            <p:cNvPr id="1136" name="iStock-1158338459.jpg" descr="iStock-1158338459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" y="355600"/>
              <a:ext cx="6009826" cy="40103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5" name="iStock-1158338459.jpg" descr="iStock-1158338459.jp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6035226" cy="4480232"/>
            </a:xfrm>
            <a:prstGeom prst="rect">
              <a:avLst/>
            </a:prstGeom>
            <a:effectLst/>
          </p:spPr>
        </p:pic>
      </p:grpSp>
      <p:grpSp>
        <p:nvGrpSpPr>
          <p:cNvPr id="1140" name="iStock-1165117030.jpg"/>
          <p:cNvGrpSpPr/>
          <p:nvPr/>
        </p:nvGrpSpPr>
        <p:grpSpPr>
          <a:xfrm>
            <a:off x="8038965" y="2697585"/>
            <a:ext cx="8306070" cy="5996858"/>
            <a:chOff x="0" y="0"/>
            <a:chExt cx="8306069" cy="5996856"/>
          </a:xfrm>
        </p:grpSpPr>
        <p:pic>
          <p:nvPicPr>
            <p:cNvPr id="1139" name="iStock-1165117030.jpg" descr="iStock-1165117030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2700" y="355600"/>
              <a:ext cx="8280670" cy="55269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8" name="iStock-1165117030.jpg" descr="iStock-1165117030.jp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8306070" cy="5996857"/>
            </a:xfrm>
            <a:prstGeom prst="rect">
              <a:avLst/>
            </a:prstGeom>
            <a:effectLst/>
          </p:spPr>
        </p:pic>
      </p:grpSp>
      <p:sp>
        <p:nvSpPr>
          <p:cNvPr id="1141" name="Frame 27"/>
          <p:cNvSpPr/>
          <p:nvPr/>
        </p:nvSpPr>
        <p:spPr>
          <a:xfrm>
            <a:off x="-5029" y="-4150"/>
            <a:ext cx="24394059" cy="137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6" y="363"/>
                </a:moveTo>
                <a:lnTo>
                  <a:pt x="216" y="21237"/>
                </a:lnTo>
                <a:lnTo>
                  <a:pt x="21384" y="21237"/>
                </a:lnTo>
                <a:lnTo>
                  <a:pt x="21384" y="363"/>
                </a:lnTo>
                <a:close/>
              </a:path>
            </a:pathLst>
          </a:custGeom>
          <a:gradFill>
            <a:gsLst>
              <a:gs pos="0">
                <a:srgbClr val="C33192"/>
              </a:gs>
              <a:gs pos="100000">
                <a:srgbClr val="6A1E92"/>
              </a:gs>
            </a:gsLst>
            <a:lin ang="7615343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02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FINDE DEINEN WEG"/>
          <p:cNvSpPr txBox="1"/>
          <p:nvPr/>
        </p:nvSpPr>
        <p:spPr>
          <a:xfrm>
            <a:off x="-1010045" y="-2020105"/>
            <a:ext cx="9354084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8100">
                <a:solidFill>
                  <a:srgbClr val="FBDB44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FINDE DEINEN WEG</a:t>
            </a:r>
          </a:p>
        </p:txBody>
      </p:sp>
      <p:sp>
        <p:nvSpPr>
          <p:cNvPr id="393" name="DEINE (SELBST-) PRÄSENTATION"/>
          <p:cNvSpPr txBox="1"/>
          <p:nvPr/>
        </p:nvSpPr>
        <p:spPr>
          <a:xfrm>
            <a:off x="6279642" y="1370190"/>
            <a:ext cx="1182471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DEINE (SELBST-) PRÄSENTATION</a:t>
            </a:r>
          </a:p>
        </p:txBody>
      </p:sp>
      <p:sp>
        <p:nvSpPr>
          <p:cNvPr id="394" name="Linie"/>
          <p:cNvSpPr/>
          <p:nvPr/>
        </p:nvSpPr>
        <p:spPr>
          <a:xfrm>
            <a:off x="2717907" y="7389584"/>
            <a:ext cx="18948186" cy="1"/>
          </a:xfrm>
          <a:prstGeom prst="line">
            <a:avLst/>
          </a:prstGeom>
          <a:ln w="127000">
            <a:solidFill>
              <a:srgbClr val="FFFF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95" name="Linie"/>
          <p:cNvSpPr/>
          <p:nvPr/>
        </p:nvSpPr>
        <p:spPr>
          <a:xfrm flipV="1">
            <a:off x="17307000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96" name="Linie"/>
          <p:cNvSpPr/>
          <p:nvPr/>
        </p:nvSpPr>
        <p:spPr>
          <a:xfrm flipV="1">
            <a:off x="10486999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97" name="Linie"/>
          <p:cNvSpPr/>
          <p:nvPr/>
        </p:nvSpPr>
        <p:spPr>
          <a:xfrm flipV="1">
            <a:off x="20717002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98" name="Linie"/>
          <p:cNvSpPr/>
          <p:nvPr/>
        </p:nvSpPr>
        <p:spPr>
          <a:xfrm flipV="1">
            <a:off x="7076998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399" name="Linie"/>
          <p:cNvSpPr/>
          <p:nvPr/>
        </p:nvSpPr>
        <p:spPr>
          <a:xfrm flipV="1">
            <a:off x="3666996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00" name="Linie"/>
          <p:cNvSpPr/>
          <p:nvPr/>
        </p:nvSpPr>
        <p:spPr>
          <a:xfrm flipV="1">
            <a:off x="15602000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01" name="Linie"/>
          <p:cNvSpPr/>
          <p:nvPr/>
        </p:nvSpPr>
        <p:spPr>
          <a:xfrm flipV="1">
            <a:off x="19012001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02" name="Linie"/>
          <p:cNvSpPr/>
          <p:nvPr/>
        </p:nvSpPr>
        <p:spPr>
          <a:xfrm flipV="1">
            <a:off x="12192000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03" name="Linie"/>
          <p:cNvSpPr/>
          <p:nvPr/>
        </p:nvSpPr>
        <p:spPr>
          <a:xfrm flipV="1">
            <a:off x="8781999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04" name="Linie"/>
          <p:cNvSpPr/>
          <p:nvPr/>
        </p:nvSpPr>
        <p:spPr>
          <a:xfrm flipV="1">
            <a:off x="5371997" y="6990866"/>
            <a:ext cx="1" cy="794615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pic>
        <p:nvPicPr>
          <p:cNvPr id="405" name="RH Logo + Schriftzug WEISS.png" descr="RH Logo + Schriftzug WEI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1397" y="12234910"/>
            <a:ext cx="4321206" cy="794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25400" dir="5400000">
              <a:srgbClr val="000000">
                <a:alpha val="18481"/>
              </a:srgbClr>
            </a:outerShdw>
          </a:effectLst>
        </p:spPr>
      </p:pic>
      <p:sp>
        <p:nvSpPr>
          <p:cNvPr id="406" name="Linie"/>
          <p:cNvSpPr/>
          <p:nvPr/>
        </p:nvSpPr>
        <p:spPr>
          <a:xfrm flipV="1">
            <a:off x="13896999" y="6696023"/>
            <a:ext cx="1" cy="138430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400">
              <a:lnSpc>
                <a:spcPct val="90000"/>
              </a:lnSpc>
              <a:defRPr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</a:p>
        </p:txBody>
      </p:sp>
      <p:sp>
        <p:nvSpPr>
          <p:cNvPr id="407" name="0"/>
          <p:cNvSpPr txBox="1"/>
          <p:nvPr/>
        </p:nvSpPr>
        <p:spPr>
          <a:xfrm>
            <a:off x="3361435" y="8196405"/>
            <a:ext cx="61112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408" name="1"/>
          <p:cNvSpPr txBox="1"/>
          <p:nvPr/>
        </p:nvSpPr>
        <p:spPr>
          <a:xfrm>
            <a:off x="6847255" y="8196405"/>
            <a:ext cx="45948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09" name="2"/>
          <p:cNvSpPr txBox="1"/>
          <p:nvPr/>
        </p:nvSpPr>
        <p:spPr>
          <a:xfrm>
            <a:off x="10181437" y="8196405"/>
            <a:ext cx="58445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410" name="3"/>
          <p:cNvSpPr txBox="1"/>
          <p:nvPr/>
        </p:nvSpPr>
        <p:spPr>
          <a:xfrm>
            <a:off x="13759078" y="8196405"/>
            <a:ext cx="59436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411" name="4"/>
          <p:cNvSpPr txBox="1"/>
          <p:nvPr/>
        </p:nvSpPr>
        <p:spPr>
          <a:xfrm>
            <a:off x="16998009" y="8196405"/>
            <a:ext cx="617983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412" name="5"/>
          <p:cNvSpPr txBox="1"/>
          <p:nvPr/>
        </p:nvSpPr>
        <p:spPr>
          <a:xfrm>
            <a:off x="20424775" y="8196405"/>
            <a:ext cx="58445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413" name="!!! 4:45 MIn. VON 5 MINUTEN SIND schon GUT !!!"/>
          <p:cNvSpPr txBox="1"/>
          <p:nvPr/>
        </p:nvSpPr>
        <p:spPr>
          <a:xfrm>
            <a:off x="3468242" y="10215657"/>
            <a:ext cx="1744751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>
                <a:solidFill>
                  <a:srgbClr val="6ABDA3"/>
                </a:solidFill>
                <a:latin typeface="Panton Demo Black"/>
                <a:ea typeface="Panton Demo Black"/>
                <a:cs typeface="Panton Demo Black"/>
                <a:sym typeface="Panton Demo Black"/>
              </a:defRPr>
            </a:lvl1pPr>
          </a:lstStyle>
          <a:p>
            <a:pPr/>
            <a:r>
              <a:t>!!! 4:45 MIn. VON 5 MINUTEN SIND schon GUT !!!</a:t>
            </a:r>
          </a:p>
        </p:txBody>
      </p:sp>
      <p:sp>
        <p:nvSpPr>
          <p:cNvPr id="414" name="Dingbat-X"/>
          <p:cNvSpPr/>
          <p:nvPr/>
        </p:nvSpPr>
        <p:spPr>
          <a:xfrm>
            <a:off x="3799272" y="6804865"/>
            <a:ext cx="989651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5" name="„RHETORIK IST DEINE STÄRKE“"/>
          <p:cNvSpPr txBox="1"/>
          <p:nvPr/>
        </p:nvSpPr>
        <p:spPr>
          <a:xfrm>
            <a:off x="6949788" y="2651197"/>
            <a:ext cx="10484423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500">
                <a:solidFill>
                  <a:srgbClr val="6ABDA3"/>
                </a:solidFill>
                <a:latin typeface="Panton Black Demo Italic"/>
                <a:ea typeface="Panton Black Demo Italic"/>
                <a:cs typeface="Panton Black Demo Italic"/>
                <a:sym typeface="Panton Black Demo Italic"/>
              </a:defRPr>
            </a:lvl1pPr>
          </a:lstStyle>
          <a:p>
            <a:pPr/>
            <a:r>
              <a:t>„RHETORIK IST DEINE STÄRKE“</a:t>
            </a:r>
          </a:p>
        </p:txBody>
      </p:sp>
      <p:sp>
        <p:nvSpPr>
          <p:cNvPr id="416" name="Dingbat-X"/>
          <p:cNvSpPr/>
          <p:nvPr/>
        </p:nvSpPr>
        <p:spPr>
          <a:xfrm>
            <a:off x="7824099" y="6804865"/>
            <a:ext cx="989650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7" name="Dingbat-X"/>
          <p:cNvSpPr/>
          <p:nvPr/>
        </p:nvSpPr>
        <p:spPr>
          <a:xfrm>
            <a:off x="9992174" y="6804865"/>
            <a:ext cx="989651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8" name="Dingbat-X"/>
          <p:cNvSpPr/>
          <p:nvPr/>
        </p:nvSpPr>
        <p:spPr>
          <a:xfrm>
            <a:off x="15107177" y="6804865"/>
            <a:ext cx="989650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9" name="Dingbat-X"/>
          <p:cNvSpPr/>
          <p:nvPr/>
        </p:nvSpPr>
        <p:spPr>
          <a:xfrm>
            <a:off x="17664676" y="6804865"/>
            <a:ext cx="989651" cy="116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83E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20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5014" y="5527941"/>
            <a:ext cx="1994213" cy="1023621"/>
          </a:xfrm>
          <a:prstGeom prst="rect">
            <a:avLst/>
          </a:prstGeom>
        </p:spPr>
      </p:pic>
      <p:pic>
        <p:nvPicPr>
          <p:cNvPr id="422" name="Linie Linie" descr="Linie Lini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58614" y="5527941"/>
            <a:ext cx="4244994" cy="1023621"/>
          </a:xfrm>
          <a:prstGeom prst="rect">
            <a:avLst/>
          </a:prstGeom>
        </p:spPr>
      </p:pic>
      <p:pic>
        <p:nvPicPr>
          <p:cNvPr id="424" name="Linie Linie" descr="Linie Lini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29214" y="5527941"/>
            <a:ext cx="5156720" cy="1023621"/>
          </a:xfrm>
          <a:prstGeom prst="rect">
            <a:avLst/>
          </a:prstGeom>
        </p:spPr>
      </p:pic>
      <p:pic>
        <p:nvPicPr>
          <p:cNvPr id="426" name="Linie Linie" descr="Linie Lini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01059" y="5559143"/>
            <a:ext cx="2778349" cy="1023621"/>
          </a:xfrm>
          <a:prstGeom prst="rect">
            <a:avLst/>
          </a:prstGeom>
        </p:spPr>
      </p:pic>
      <p:pic>
        <p:nvPicPr>
          <p:cNvPr id="428" name="Linie Linie" descr="Linie Lini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197342" y="5527941"/>
            <a:ext cx="3666881" cy="1023621"/>
          </a:xfrm>
          <a:prstGeom prst="rect">
            <a:avLst/>
          </a:prstGeom>
        </p:spPr>
      </p:pic>
      <p:pic>
        <p:nvPicPr>
          <p:cNvPr id="430" name="Linie Linie" descr="Linie Lin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2994" y="5559143"/>
            <a:ext cx="1994214" cy="102362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Rhetorikhelden Gruppe.jpg" descr="Rhetorikhelden Grupp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1975" y="-282646"/>
            <a:ext cx="26252395" cy="17501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4" name="Bildschirmfoto 2019-09-02 um 19.47.28.png" descr="Bildschirmfoto 2019-09-02 um 19.47.28.png"/>
          <p:cNvPicPr>
            <a:picLocks noChangeAspect="1"/>
          </p:cNvPicPr>
          <p:nvPr/>
        </p:nvPicPr>
        <p:blipFill>
          <a:blip r:embed="rId3">
            <a:alphaModFix amt="89977"/>
            <a:extLst/>
          </a:blip>
          <a:stretch>
            <a:fillRect/>
          </a:stretch>
        </p:blipFill>
        <p:spPr>
          <a:xfrm rot="18594412">
            <a:off x="-13274393" y="-5500281"/>
            <a:ext cx="48023550" cy="27945619"/>
          </a:xfrm>
          <a:prstGeom prst="rect">
            <a:avLst/>
          </a:prstGeom>
          <a:ln w="12700">
            <a:miter lim="400000"/>
          </a:ln>
        </p:spPr>
      </p:pic>
      <p:sp>
        <p:nvSpPr>
          <p:cNvPr id="1145" name="Dein Seminarmanagement"/>
          <p:cNvSpPr txBox="1"/>
          <p:nvPr/>
        </p:nvSpPr>
        <p:spPr>
          <a:xfrm>
            <a:off x="4377690" y="853079"/>
            <a:ext cx="15628621" cy="2306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15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pPr>
            <a:r>
              <a:rPr>
                <a:solidFill>
                  <a:srgbClr val="D8C494"/>
                </a:solidFill>
              </a:rPr>
              <a:t>Dein</a:t>
            </a:r>
            <a:r>
              <a:t> Seminarmanagement </a:t>
            </a:r>
          </a:p>
        </p:txBody>
      </p:sp>
      <p:grpSp>
        <p:nvGrpSpPr>
          <p:cNvPr id="1152" name="Gruppieren"/>
          <p:cNvGrpSpPr/>
          <p:nvPr/>
        </p:nvGrpSpPr>
        <p:grpSpPr>
          <a:xfrm>
            <a:off x="14913215" y="9994516"/>
            <a:ext cx="6359663" cy="2562959"/>
            <a:chOff x="0" y="0"/>
            <a:chExt cx="6359662" cy="2562958"/>
          </a:xfrm>
        </p:grpSpPr>
        <p:sp>
          <p:nvSpPr>
            <p:cNvPr id="1146" name="Stern"/>
            <p:cNvSpPr/>
            <p:nvPr/>
          </p:nvSpPr>
          <p:spPr>
            <a:xfrm>
              <a:off x="2918775" y="0"/>
              <a:ext cx="715395" cy="64526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D5C4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147" name="provenexpert-logo-with-claim.png" descr="provenexpert-logo-with-clai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814051"/>
              <a:ext cx="6359663" cy="17489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8" name="Stern"/>
            <p:cNvSpPr/>
            <p:nvPr/>
          </p:nvSpPr>
          <p:spPr>
            <a:xfrm>
              <a:off x="2029775" y="0"/>
              <a:ext cx="715395" cy="64526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D5C4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9" name="Stern"/>
            <p:cNvSpPr/>
            <p:nvPr/>
          </p:nvSpPr>
          <p:spPr>
            <a:xfrm>
              <a:off x="4696774" y="0"/>
              <a:ext cx="715396" cy="64526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D5C4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50" name="Stern"/>
            <p:cNvSpPr/>
            <p:nvPr/>
          </p:nvSpPr>
          <p:spPr>
            <a:xfrm>
              <a:off x="3807774" y="0"/>
              <a:ext cx="715396" cy="64526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D5C4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51" name="Stern"/>
            <p:cNvSpPr/>
            <p:nvPr/>
          </p:nvSpPr>
          <p:spPr>
            <a:xfrm>
              <a:off x="5585774" y="0"/>
              <a:ext cx="715396" cy="64526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D5C4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153" name="0800 / 88 1111 0   alarm@rhetorikhelden.de"/>
          <p:cNvSpPr txBox="1"/>
          <p:nvPr/>
        </p:nvSpPr>
        <p:spPr>
          <a:xfrm>
            <a:off x="3467568" y="9934617"/>
            <a:ext cx="8253985" cy="2682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7500">
                <a:solidFill>
                  <a:srgbClr val="FFFFFF"/>
                </a:solidFill>
                <a:latin typeface="Yanone Kaffeesatz Light"/>
                <a:ea typeface="Yanone Kaffeesatz Light"/>
                <a:cs typeface="Yanone Kaffeesatz Light"/>
                <a:sym typeface="Yanone Kaffeesatz Light"/>
              </a:defRPr>
            </a:pPr>
            <a:r>
              <a:rPr sz="10900">
                <a:latin typeface="Yanone Kaffeesatz Regular"/>
                <a:ea typeface="Yanone Kaffeesatz Regular"/>
                <a:cs typeface="Yanone Kaffeesatz Regular"/>
                <a:sym typeface="Yanone Kaffeesatz Regular"/>
              </a:rPr>
              <a:t>0800 / 88 1111 0  </a:t>
            </a:r>
            <a:br/>
            <a:r>
              <a:rPr>
                <a:hlinkClick r:id="rId5" invalidUrl="" action="" tgtFrame="" tooltip="" history="1" highlightClick="0" endSnd="0"/>
              </a:rPr>
              <a:t>alarm@rhetorikhelden.de</a:t>
            </a:r>
          </a:p>
        </p:txBody>
      </p:sp>
      <p:sp>
        <p:nvSpPr>
          <p:cNvPr id="1154" name="Malena"/>
          <p:cNvSpPr txBox="1"/>
          <p:nvPr/>
        </p:nvSpPr>
        <p:spPr>
          <a:xfrm>
            <a:off x="3702005" y="7592137"/>
            <a:ext cx="1456691" cy="832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Malena</a:t>
            </a:r>
          </a:p>
        </p:txBody>
      </p:sp>
      <p:sp>
        <p:nvSpPr>
          <p:cNvPr id="1155" name="Alina"/>
          <p:cNvSpPr txBox="1"/>
          <p:nvPr/>
        </p:nvSpPr>
        <p:spPr>
          <a:xfrm>
            <a:off x="7050047" y="7592137"/>
            <a:ext cx="1089026" cy="832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Alina</a:t>
            </a:r>
          </a:p>
        </p:txBody>
      </p:sp>
      <p:sp>
        <p:nvSpPr>
          <p:cNvPr id="1156" name="Lena"/>
          <p:cNvSpPr txBox="1"/>
          <p:nvPr/>
        </p:nvSpPr>
        <p:spPr>
          <a:xfrm>
            <a:off x="10231870" y="7592137"/>
            <a:ext cx="1010921" cy="832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Lena</a:t>
            </a:r>
          </a:p>
        </p:txBody>
      </p:sp>
      <p:sp>
        <p:nvSpPr>
          <p:cNvPr id="1157" name="Tillmann"/>
          <p:cNvSpPr txBox="1"/>
          <p:nvPr/>
        </p:nvSpPr>
        <p:spPr>
          <a:xfrm>
            <a:off x="12897363" y="7592137"/>
            <a:ext cx="1764031" cy="832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Tillmann</a:t>
            </a:r>
          </a:p>
        </p:txBody>
      </p:sp>
      <p:sp>
        <p:nvSpPr>
          <p:cNvPr id="1158" name="Viola"/>
          <p:cNvSpPr txBox="1"/>
          <p:nvPr/>
        </p:nvSpPr>
        <p:spPr>
          <a:xfrm>
            <a:off x="16315965" y="7592137"/>
            <a:ext cx="1065531" cy="832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Viola</a:t>
            </a:r>
          </a:p>
        </p:txBody>
      </p:sp>
      <p:sp>
        <p:nvSpPr>
          <p:cNvPr id="1159" name="Lena"/>
          <p:cNvSpPr txBox="1"/>
          <p:nvPr/>
        </p:nvSpPr>
        <p:spPr>
          <a:xfrm>
            <a:off x="19314345" y="7592137"/>
            <a:ext cx="1010921" cy="832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FFFFFF"/>
                </a:solidFill>
                <a:latin typeface="Yanone Kaffeesatz Regular"/>
                <a:ea typeface="Yanone Kaffeesatz Regular"/>
                <a:cs typeface="Yanone Kaffeesatz Regular"/>
                <a:sym typeface="Yanone Kaffeesatz Regular"/>
              </a:defRPr>
            </a:lvl1pPr>
          </a:lstStyle>
          <a:p>
            <a:pPr/>
            <a:r>
              <a:t>Lena</a:t>
            </a:r>
          </a:p>
        </p:txBody>
      </p:sp>
      <p:grpSp>
        <p:nvGrpSpPr>
          <p:cNvPr id="1166" name="Gruppieren"/>
          <p:cNvGrpSpPr/>
          <p:nvPr/>
        </p:nvGrpSpPr>
        <p:grpSpPr>
          <a:xfrm>
            <a:off x="3326876" y="4589942"/>
            <a:ext cx="17730249" cy="2453115"/>
            <a:chOff x="0" y="0"/>
            <a:chExt cx="17730248" cy="2453113"/>
          </a:xfrm>
        </p:grpSpPr>
        <p:pic>
          <p:nvPicPr>
            <p:cNvPr id="1160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512624" cy="2453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1" name="image-1.png" descr="image-1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107166" y="0"/>
              <a:ext cx="2453115" cy="2453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2" name="image-2.png" descr="image-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54823" y="25959"/>
              <a:ext cx="2453115" cy="2401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3" name="image-3.png" descr="image-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202480" y="25959"/>
              <a:ext cx="2453116" cy="2401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4" name="image-4.png" descr="image-4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250000" y="25959"/>
              <a:ext cx="2420407" cy="2401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5" name="frau-riedel-klein-rund.png" descr="frau-riedel-klein-rund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5264950" y="0"/>
              <a:ext cx="2465299" cy="2453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67" name="RH neu 1 WEISS.png" descr="RH neu 1 WEISS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490148" y="380956"/>
            <a:ext cx="1459231" cy="1324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Dein Feedback macht uns happy.pdf" descr="Dein Feedback macht uns happ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